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73" r:id="rId3"/>
    <p:sldId id="274" r:id="rId4"/>
    <p:sldId id="280" r:id="rId5"/>
    <p:sldId id="257" r:id="rId6"/>
    <p:sldId id="282" r:id="rId7"/>
    <p:sldId id="281" r:id="rId8"/>
    <p:sldId id="266" r:id="rId9"/>
    <p:sldId id="258" r:id="rId10"/>
    <p:sldId id="272" r:id="rId11"/>
    <p:sldId id="267" r:id="rId12"/>
    <p:sldId id="260" r:id="rId13"/>
    <p:sldId id="283" r:id="rId14"/>
    <p:sldId id="263" r:id="rId15"/>
    <p:sldId id="265" r:id="rId16"/>
    <p:sldId id="262" r:id="rId17"/>
    <p:sldId id="261" r:id="rId18"/>
    <p:sldId id="259" r:id="rId19"/>
    <p:sldId id="269" r:id="rId20"/>
    <p:sldId id="268" r:id="rId21"/>
    <p:sldId id="270" r:id="rId22"/>
    <p:sldId id="271" r:id="rId23"/>
    <p:sldId id="275" r:id="rId24"/>
    <p:sldId id="276" r:id="rId25"/>
    <p:sldId id="277" r:id="rId26"/>
    <p:sldId id="278" r:id="rId27"/>
    <p:sldId id="279" r:id="rId28"/>
    <p:sldId id="286" r:id="rId29"/>
    <p:sldId id="284" r:id="rId30"/>
    <p:sldId id="285" r:id="rId31"/>
    <p:sldId id="287" r:id="rId32"/>
    <p:sldId id="288" r:id="rId3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84"/>
    <p:restoredTop sz="96778"/>
  </p:normalViewPr>
  <p:slideViewPr>
    <p:cSldViewPr snapToGrid="0" snapToObjects="1">
      <p:cViewPr varScale="1">
        <p:scale>
          <a:sx n="81" d="100"/>
          <a:sy n="81" d="100"/>
        </p:scale>
        <p:origin x="224" y="1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D80AB0-CDCB-5048-BC47-659248276CC1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73E370-ADF4-6E43-AF70-005F5DCD29A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5407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4C202E-BE3F-6243-925E-41260B56DA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9B565E-7FEF-3E4C-AA4D-E6BDB49BEB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526E17-F092-1D4E-BBA1-A235CEF7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59FFA9-E15C-C944-9EEB-12EA23F59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84DB39-79E8-6B41-A83C-9B9C98720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8090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170FF3-863F-574A-A8E1-89EF0ED10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3546ACB-72F3-D549-9CC3-64EDE9C11A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C86013-ADE5-9540-BCB9-5B062CEE7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59D0E9-A0ED-7942-9000-6E2FD5D0B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6F914D-D00E-A64F-BB2E-5199A9D93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5448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1339F3-1773-FE4B-A92A-0DB6F494CF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305854-3AEC-0A42-A9C7-3601AC233B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E86D86-C890-B44C-979A-ACFAF3287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39AE91-98C4-744C-BB1A-80785F156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739C44-0250-8D43-8667-1B7E16A3F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3861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699A1-FBB3-1C4E-97B7-BADA4CB26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CF5E34-9A78-AD4C-B25F-16220FCDF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2C089F-E777-CF45-99DE-82BCA34BD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C52A47-BDDC-B141-805C-BBDB3FB97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200930-ACBC-2A44-B08A-9C245DAE1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77297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D287BF-9589-F841-B365-CA19E8EB8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2B55D3-EEE1-A94A-A325-C1171421BE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F2669F-E550-D447-BEB8-F47070E5A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4AE32E-B817-FB42-B7B0-5E88C017B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00511D-E47A-FB4E-BF47-CB06DFD23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27565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CF05B-2E5C-864D-B97D-D4ADD0FB8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8FDB5F-0D66-3443-BC0C-39A3C265C2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E7B71A-8E34-214A-AE6C-84FD0933D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31FCC2-1067-6141-8F61-86FBE09AC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EA08D0-4EBE-B94F-9522-6783D8EAC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1E2E3F-E1FC-4C4E-A18F-4D6836D41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6567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22341-B096-094B-ACE9-7F46D0800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BB75BE-6F7F-264E-B924-3999130E4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C0EE69-277C-F043-9C76-0B2EAB46AD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D275505-AF35-D443-ADC7-3716B20FDB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803FBD3-C320-0D4B-BD49-EBB8AF647C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33AA2AA-B176-AF43-95B5-2B660B0F9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98A32B4-47C4-124F-8FB1-5B86CB1BA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C5D4907-AEDD-834A-817B-5838B4B8B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1350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CF1D29-E987-0B4F-AB6F-51CB97194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A05299F-2D07-6942-92BA-3E79CAD4E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40CFE80-6AE7-064A-84A8-2D1E6A020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D4EF41-449E-6048-8553-4AA844455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95524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1814918-B68C-324F-A585-49ED741E1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3E04AA8-B0FA-254B-83A0-0CF44EFB8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6F6D83-8DC7-6247-92D2-7A7198DE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971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BD598B-E9DE-5E4F-B116-3D2FAB509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66AC07-39E7-2D48-A780-EC7094FAB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BCF2CF-30F7-814E-B236-86C2AFE6F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45A09A-FABD-3E41-8E33-00979A5F0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C9B908-310F-7341-ACE8-0D2B9925D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312738-836F-014F-976C-82DA9833F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1878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68C2D1-0118-744D-9274-567F4A070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BB02C4C-4CF3-B847-90FB-F91D11BF2A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D387B9-34CD-E443-93CA-A47B64BFE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BA26A5-E10D-1448-B0EC-A75AAE5F3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7A0769-0524-B145-84D0-5DCDCF334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3CD3CA-A4F0-9245-97F2-7CBF7C05C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4145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16EA7-D1E1-BA45-B8A0-DDD6B93E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393805-D630-6745-BF99-1D209A384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EFAD7-AAE6-2648-B74F-F0EC06166C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294ED-F58C-B247-8CF4-F5BBDFFA7974}" type="datetimeFigureOut">
              <a:rPr kumimoji="1" lang="ko-KR" altLang="en-US" smtClean="0"/>
              <a:t>2020. 8. 20.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0FC378-054F-524A-BF05-0A288F8E34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8A34E5-2529-CD45-881D-26FDA45DD3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C8648-EF24-6940-B740-6F2889E761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010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diamart.com/proddetail/remote-database-support-service-creation-install-upgrade-setup-20202836673.html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1E552B-CD46-4940-BEE8-C96C91B7B4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JPA </a:t>
            </a:r>
            <a:r>
              <a:rPr kumimoji="1" lang="ko-KR" altLang="en-US" dirty="0" err="1"/>
              <a:t>기본편</a:t>
            </a:r>
            <a:r>
              <a:rPr kumimoji="1" lang="ko-KR" altLang="en-US" dirty="0"/>
              <a:t> </a:t>
            </a:r>
            <a:r>
              <a:rPr kumimoji="1" lang="en-US" altLang="ko-KR" dirty="0"/>
              <a:t>(2)</a:t>
            </a:r>
            <a:br>
              <a:rPr kumimoji="1" lang="en-US" altLang="ko-KR" dirty="0"/>
            </a:b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영속성관리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내부동작방식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7C1CB2-DD66-434F-8C80-903F8E54CD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875396"/>
          </a:xfrm>
        </p:spPr>
        <p:txBody>
          <a:bodyPr anchor="ctr" anchorCtr="1">
            <a:normAutofit fontScale="92500" lnSpcReduction="20000"/>
          </a:bodyPr>
          <a:lstStyle/>
          <a:p>
            <a:r>
              <a:rPr kumimoji="1" lang="en-US" altLang="ko-KR" dirty="0"/>
              <a:t>-</a:t>
            </a:r>
            <a:r>
              <a:rPr kumimoji="1" lang="ko-KR" altLang="en-US" dirty="0"/>
              <a:t> 영속성 컨텍스트 </a:t>
            </a:r>
            <a:r>
              <a:rPr kumimoji="1" lang="en-US" altLang="ko-KR" dirty="0"/>
              <a:t>1</a:t>
            </a:r>
          </a:p>
          <a:p>
            <a:pPr marL="342900" indent="-342900">
              <a:buFontTx/>
              <a:buChar char="-"/>
            </a:pPr>
            <a:r>
              <a:rPr kumimoji="1" lang="ko-KR" altLang="en-US" dirty="0"/>
              <a:t>영속성 컨텍스트 </a:t>
            </a:r>
            <a:r>
              <a:rPr kumimoji="1" lang="en-US" altLang="ko-KR" dirty="0"/>
              <a:t>2</a:t>
            </a:r>
          </a:p>
          <a:p>
            <a:pPr marL="342900" indent="-342900">
              <a:buFontTx/>
              <a:buChar char="-"/>
            </a:pPr>
            <a:r>
              <a:rPr kumimoji="1" lang="ko-KR" altLang="en-US" dirty="0" err="1"/>
              <a:t>플러시</a:t>
            </a:r>
            <a:endParaRPr kumimoji="1" lang="en-US" altLang="ko-KR" dirty="0"/>
          </a:p>
          <a:p>
            <a:pPr marL="342900" indent="-342900">
              <a:buFontTx/>
              <a:buChar char="-"/>
            </a:pPr>
            <a:r>
              <a:rPr kumimoji="1" lang="ko-KR" altLang="en-US" dirty="0" err="1"/>
              <a:t>준영속상태</a:t>
            </a:r>
            <a:endParaRPr kumimoji="1" lang="en-US" altLang="ko-KR" dirty="0"/>
          </a:p>
          <a:p>
            <a:pPr marL="342900" indent="-342900">
              <a:buFontTx/>
              <a:buChar char="-"/>
            </a:pPr>
            <a:r>
              <a:rPr kumimoji="1" lang="ko-KR" altLang="en-US" dirty="0"/>
              <a:t>정리</a:t>
            </a:r>
          </a:p>
        </p:txBody>
      </p:sp>
    </p:spTree>
    <p:extLst>
      <p:ext uri="{BB962C8B-B14F-4D97-AF65-F5344CB8AC3E}">
        <p14:creationId xmlns:p14="http://schemas.microsoft.com/office/powerpoint/2010/main" val="1993854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D83E3C-9F7D-0140-9103-2BCCBF5D8D58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/>
              <a:t>영속성 컨텍스트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persist() vs </a:t>
            </a:r>
            <a:r>
              <a:rPr kumimoji="1" lang="en-US" altLang="ko-KR" sz="3200" b="1" dirty="0" err="1"/>
              <a:t>transaction.commit</a:t>
            </a:r>
            <a:r>
              <a:rPr kumimoji="1" lang="en-US" altLang="ko-KR" sz="3200" b="1" dirty="0"/>
              <a:t>()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B2BD7B8-58FE-E347-A1D1-E5FABB00E76C}"/>
              </a:ext>
            </a:extLst>
          </p:cNvPr>
          <p:cNvSpPr/>
          <p:nvPr/>
        </p:nvSpPr>
        <p:spPr>
          <a:xfrm>
            <a:off x="345407" y="1397079"/>
            <a:ext cx="2551512" cy="1469984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38C98F1-17F5-694C-A5E7-FC25BDB65360}"/>
              </a:ext>
            </a:extLst>
          </p:cNvPr>
          <p:cNvSpPr/>
          <p:nvPr/>
        </p:nvSpPr>
        <p:spPr>
          <a:xfrm>
            <a:off x="930854" y="1504376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9E4941D5-A784-3842-A4FD-5726CB8ACA22}"/>
              </a:ext>
            </a:extLst>
          </p:cNvPr>
          <p:cNvSpPr/>
          <p:nvPr/>
        </p:nvSpPr>
        <p:spPr>
          <a:xfrm>
            <a:off x="522422" y="1814891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D7C6385-4926-F641-8C46-4B65325FECAA}"/>
              </a:ext>
            </a:extLst>
          </p:cNvPr>
          <p:cNvSpPr/>
          <p:nvPr/>
        </p:nvSpPr>
        <p:spPr>
          <a:xfrm>
            <a:off x="1494734" y="1821368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340FF57-9E9F-9644-8053-CC3357C19AB1}"/>
              </a:ext>
            </a:extLst>
          </p:cNvPr>
          <p:cNvSpPr/>
          <p:nvPr/>
        </p:nvSpPr>
        <p:spPr>
          <a:xfrm>
            <a:off x="482798" y="2229800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DC58F8D-76F4-A146-8003-A00B2D81D014}"/>
              </a:ext>
            </a:extLst>
          </p:cNvPr>
          <p:cNvSpPr/>
          <p:nvPr/>
        </p:nvSpPr>
        <p:spPr>
          <a:xfrm>
            <a:off x="1473398" y="2243897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EE0D090-2D74-F341-ABD0-AFF0A5B1F28F}"/>
              </a:ext>
            </a:extLst>
          </p:cNvPr>
          <p:cNvSpPr/>
          <p:nvPr/>
        </p:nvSpPr>
        <p:spPr>
          <a:xfrm>
            <a:off x="9820202" y="1984826"/>
            <a:ext cx="1168908" cy="54254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1"/>
                </a:solidFill>
              </a:rPr>
              <a:t>Database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84AB4C7-10F4-8C42-9674-8088A11FC643}"/>
              </a:ext>
            </a:extLst>
          </p:cNvPr>
          <p:cNvSpPr txBox="1"/>
          <p:nvPr/>
        </p:nvSpPr>
        <p:spPr>
          <a:xfrm>
            <a:off x="1396046" y="2859983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chemeClr val="accent1"/>
                </a:solidFill>
              </a:rPr>
              <a:t>…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40A0BCE-E447-694E-9588-ECA15A27C439}"/>
              </a:ext>
            </a:extLst>
          </p:cNvPr>
          <p:cNvSpPr/>
          <p:nvPr/>
        </p:nvSpPr>
        <p:spPr>
          <a:xfrm>
            <a:off x="3320486" y="1397079"/>
            <a:ext cx="5266481" cy="3657600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2F40A29-D79B-7E49-BFD7-5547F37F6321}"/>
              </a:ext>
            </a:extLst>
          </p:cNvPr>
          <p:cNvSpPr txBox="1"/>
          <p:nvPr/>
        </p:nvSpPr>
        <p:spPr>
          <a:xfrm>
            <a:off x="4815686" y="1551134"/>
            <a:ext cx="2617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(Entity Manager)</a:t>
            </a:r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95D879D3-78EF-D745-B7AE-EBF373312D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590572"/>
              </p:ext>
            </p:extLst>
          </p:nvPr>
        </p:nvGraphicFramePr>
        <p:xfrm>
          <a:off x="4848344" y="3075408"/>
          <a:ext cx="2558005" cy="1670894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707515">
                  <a:extLst>
                    <a:ext uri="{9D8B030D-6E8A-4147-A177-3AD203B41FA5}">
                      <a16:colId xmlns:a16="http://schemas.microsoft.com/office/drawing/2014/main" val="3096222937"/>
                    </a:ext>
                  </a:extLst>
                </a:gridCol>
                <a:gridCol w="1850490">
                  <a:extLst>
                    <a:ext uri="{9D8B030D-6E8A-4147-A177-3AD203B41FA5}">
                      <a16:colId xmlns:a16="http://schemas.microsoft.com/office/drawing/2014/main" val="2573214013"/>
                    </a:ext>
                  </a:extLst>
                </a:gridCol>
              </a:tblGrid>
              <a:tr h="3197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@Id</a:t>
                      </a:r>
                      <a:endParaRPr lang="ko-KR" altLang="en-US" dirty="0"/>
                    </a:p>
                  </a:txBody>
                  <a:tcPr anchor="ctr" anchorCtr="1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Entity</a:t>
                      </a:r>
                      <a:endParaRPr lang="ko-KR" altLang="en-US" dirty="0"/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39737217"/>
                  </a:ext>
                </a:extLst>
              </a:tr>
              <a:tr h="6525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1L</a:t>
                      </a:r>
                      <a:endParaRPr lang="ko-KR" altLang="en-US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74675807"/>
                  </a:ext>
                </a:extLst>
              </a:tr>
              <a:tr h="65256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… ? </a:t>
                      </a:r>
                      <a:r>
                        <a:rPr lang="ko-KR" altLang="en-US" sz="1400" dirty="0"/>
                        <a:t>데이터 없으면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9027112"/>
                  </a:ext>
                </a:extLst>
              </a:tr>
            </a:tbl>
          </a:graphicData>
        </a:graphic>
      </p:graphicFrame>
      <p:sp>
        <p:nvSpPr>
          <p:cNvPr id="47" name="타원 46">
            <a:extLst>
              <a:ext uri="{FF2B5EF4-FFF2-40B4-BE49-F238E27FC236}">
                <a16:creationId xmlns:a16="http://schemas.microsoft.com/office/drawing/2014/main" id="{12939526-9214-C644-8588-CCDF26D3CB4F}"/>
              </a:ext>
            </a:extLst>
          </p:cNvPr>
          <p:cNvSpPr/>
          <p:nvPr/>
        </p:nvSpPr>
        <p:spPr>
          <a:xfrm>
            <a:off x="5877332" y="3531677"/>
            <a:ext cx="1343823" cy="45813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employee #1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D9C25B7-4F10-C949-9303-9C7687DDC1A6}"/>
              </a:ext>
            </a:extLst>
          </p:cNvPr>
          <p:cNvSpPr txBox="1"/>
          <p:nvPr/>
        </p:nvSpPr>
        <p:spPr>
          <a:xfrm>
            <a:off x="4848344" y="2675299"/>
            <a:ext cx="1945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kumimoji="1"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차 캐시</a:t>
            </a:r>
            <a:endParaRPr kumimoji="1"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6261588-7E90-1E47-B067-4AE7047F6ED6}"/>
              </a:ext>
            </a:extLst>
          </p:cNvPr>
          <p:cNvSpPr txBox="1"/>
          <p:nvPr/>
        </p:nvSpPr>
        <p:spPr>
          <a:xfrm>
            <a:off x="5927212" y="2701509"/>
            <a:ext cx="1192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em.persist</a:t>
            </a:r>
            <a:r>
              <a:rPr kumimoji="1"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E2AA5349-724C-9745-8941-5DB327CD38F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6124205" y="1920466"/>
            <a:ext cx="3141" cy="1154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그림 53">
            <a:extLst>
              <a:ext uri="{FF2B5EF4-FFF2-40B4-BE49-F238E27FC236}">
                <a16:creationId xmlns:a16="http://schemas.microsoft.com/office/drawing/2014/main" id="{5971B8FA-C6DF-794A-81ED-C5ED5360E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3688" y="2661335"/>
            <a:ext cx="1921936" cy="1445296"/>
          </a:xfrm>
          <a:prstGeom prst="rect">
            <a:avLst/>
          </a:prstGeom>
        </p:spPr>
      </p:pic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1D50C1EF-CFC0-9547-B5AC-867E320FC39C}"/>
              </a:ext>
            </a:extLst>
          </p:cNvPr>
          <p:cNvCxnSpPr>
            <a:cxnSpLocks/>
          </p:cNvCxnSpPr>
          <p:nvPr/>
        </p:nvCxnSpPr>
        <p:spPr>
          <a:xfrm flipH="1">
            <a:off x="7406349" y="3760742"/>
            <a:ext cx="2037339" cy="60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F6F8A650-CA87-624C-BADD-012C2084F34A}"/>
              </a:ext>
            </a:extLst>
          </p:cNvPr>
          <p:cNvCxnSpPr>
            <a:cxnSpLocks/>
          </p:cNvCxnSpPr>
          <p:nvPr/>
        </p:nvCxnSpPr>
        <p:spPr>
          <a:xfrm flipV="1">
            <a:off x="6127346" y="2100775"/>
            <a:ext cx="3692856" cy="2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C38BD60B-772A-3C40-9AB7-97F0E3A48F28}"/>
              </a:ext>
            </a:extLst>
          </p:cNvPr>
          <p:cNvSpPr txBox="1"/>
          <p:nvPr/>
        </p:nvSpPr>
        <p:spPr>
          <a:xfrm>
            <a:off x="6794244" y="2071533"/>
            <a:ext cx="27009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em.getTransaction</a:t>
            </a:r>
            <a:r>
              <a:rPr kumimoji="1"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().commit()</a:t>
            </a:r>
          </a:p>
        </p:txBody>
      </p:sp>
      <p:cxnSp>
        <p:nvCxnSpPr>
          <p:cNvPr id="68" name="직선 연결선[R] 67">
            <a:extLst>
              <a:ext uri="{FF2B5EF4-FFF2-40B4-BE49-F238E27FC236}">
                <a16:creationId xmlns:a16="http://schemas.microsoft.com/office/drawing/2014/main" id="{F6270E61-FAF3-1442-9A84-CC9F02B2C26E}"/>
              </a:ext>
            </a:extLst>
          </p:cNvPr>
          <p:cNvCxnSpPr>
            <a:cxnSpLocks/>
            <a:stCxn id="10" idx="7"/>
          </p:cNvCxnSpPr>
          <p:nvPr/>
        </p:nvCxnSpPr>
        <p:spPr>
          <a:xfrm flipV="1">
            <a:off x="2571809" y="1750005"/>
            <a:ext cx="2653334" cy="141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C9404DC5-9CB3-964C-969C-839332D403E6}"/>
              </a:ext>
            </a:extLst>
          </p:cNvPr>
          <p:cNvCxnSpPr>
            <a:cxnSpLocks/>
          </p:cNvCxnSpPr>
          <p:nvPr/>
        </p:nvCxnSpPr>
        <p:spPr>
          <a:xfrm flipV="1">
            <a:off x="7406349" y="3626799"/>
            <a:ext cx="2037339" cy="612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22B612CF-8140-6E46-B60C-1B0E6F4E2827}"/>
              </a:ext>
            </a:extLst>
          </p:cNvPr>
          <p:cNvSpPr/>
          <p:nvPr/>
        </p:nvSpPr>
        <p:spPr>
          <a:xfrm>
            <a:off x="3320486" y="909793"/>
            <a:ext cx="29514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영속성 컨텍스트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142824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7D1A66-2F32-CA40-ACB4-02A8A875A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엔티티</a:t>
            </a:r>
            <a:r>
              <a:rPr kumimoji="1" lang="ko-KR" altLang="en-US" dirty="0"/>
              <a:t> 생명주기</a:t>
            </a:r>
            <a:r>
              <a:rPr kumimoji="1" lang="en-US" altLang="ko-KR" dirty="0"/>
              <a:t>(Life Cycle)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BC3EC9-1E35-E24E-8A9A-37882CC7F9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61419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생명주기</a:t>
            </a:r>
            <a:endParaRPr kumimoji="1" lang="en-US" altLang="ko-KR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43C215-69C6-0A49-AA18-76FA382264CC}"/>
              </a:ext>
            </a:extLst>
          </p:cNvPr>
          <p:cNvSpPr txBox="1"/>
          <p:nvPr/>
        </p:nvSpPr>
        <p:spPr>
          <a:xfrm>
            <a:off x="0" y="995423"/>
            <a:ext cx="511229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 err="1"/>
              <a:t>비영속</a:t>
            </a:r>
            <a:r>
              <a:rPr kumimoji="1" lang="en-US" altLang="ko-KR" sz="2400" b="1" dirty="0"/>
              <a:t> (new/transient)</a:t>
            </a:r>
          </a:p>
          <a:p>
            <a:r>
              <a:rPr kumimoji="1" lang="en-US" altLang="ko-KR" dirty="0"/>
              <a:t> : </a:t>
            </a:r>
            <a:r>
              <a:rPr kumimoji="1" lang="ko-KR" altLang="en-US" dirty="0" err="1"/>
              <a:t>엔티티</a:t>
            </a:r>
            <a:r>
              <a:rPr kumimoji="1" lang="ko-KR" altLang="en-US" dirty="0"/>
              <a:t> 객체를 인스턴스로 새로 생성한 상태</a:t>
            </a:r>
            <a:endParaRPr kumimoji="1" lang="en-US" altLang="ko-KR" dirty="0"/>
          </a:p>
          <a:p>
            <a:r>
              <a:rPr kumimoji="1" lang="en-US" altLang="ko-KR" dirty="0"/>
              <a:t> : ex) </a:t>
            </a:r>
          </a:p>
          <a:p>
            <a:r>
              <a:rPr kumimoji="1" lang="ko-KR" altLang="en-US" dirty="0"/>
              <a:t>  </a:t>
            </a:r>
            <a:r>
              <a:rPr kumimoji="1" lang="en-US" altLang="ko-KR" dirty="0"/>
              <a:t>Employee employee = new Employee();</a:t>
            </a:r>
          </a:p>
          <a:p>
            <a:r>
              <a:rPr kumimoji="1" lang="ko-KR" altLang="en-US" dirty="0"/>
              <a:t>  </a:t>
            </a:r>
            <a:r>
              <a:rPr kumimoji="1" lang="en-US" altLang="ko-KR" dirty="0" err="1"/>
              <a:t>employee.setEmpNo</a:t>
            </a:r>
            <a:r>
              <a:rPr kumimoji="1" lang="en-US" altLang="ko-KR" dirty="0"/>
              <a:t>(1L);</a:t>
            </a:r>
          </a:p>
          <a:p>
            <a:r>
              <a:rPr kumimoji="1" lang="en-US" altLang="ko-KR" dirty="0"/>
              <a:t>  </a:t>
            </a:r>
            <a:r>
              <a:rPr kumimoji="1" lang="en-US" altLang="ko-KR" dirty="0" err="1"/>
              <a:t>employee.setName</a:t>
            </a:r>
            <a:r>
              <a:rPr kumimoji="1" lang="en-US" altLang="ko-KR" dirty="0"/>
              <a:t>(“</a:t>
            </a:r>
            <a:r>
              <a:rPr kumimoji="1" lang="en-US" altLang="ko-KR" dirty="0" err="1"/>
              <a:t>Dr.Jordan</a:t>
            </a:r>
            <a:r>
              <a:rPr kumimoji="1" lang="en-US" altLang="ko-KR" dirty="0"/>
              <a:t>”);</a:t>
            </a:r>
          </a:p>
          <a:p>
            <a:endParaRPr kumimoji="1" lang="en-US" altLang="ko-KR" dirty="0"/>
          </a:p>
          <a:p>
            <a:r>
              <a:rPr kumimoji="1" lang="ko-KR" altLang="en-US" sz="2400" b="1" dirty="0"/>
              <a:t>영속</a:t>
            </a:r>
            <a:r>
              <a:rPr kumimoji="1" lang="en-US" altLang="ko-KR" sz="2400" b="1" dirty="0"/>
              <a:t> (managed)</a:t>
            </a:r>
          </a:p>
          <a:p>
            <a:r>
              <a:rPr kumimoji="1" lang="en-US" altLang="ko-KR" dirty="0"/>
              <a:t> : </a:t>
            </a:r>
            <a:r>
              <a:rPr kumimoji="1" lang="ko-KR" altLang="en-US" dirty="0"/>
              <a:t>영속성 컨텍스트에 관리되는 상태</a:t>
            </a:r>
            <a:endParaRPr kumimoji="1" lang="en-US" altLang="ko-KR" dirty="0"/>
          </a:p>
          <a:p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ex) </a:t>
            </a:r>
            <a:r>
              <a:rPr kumimoji="1" lang="en-US" altLang="ko-KR" dirty="0" err="1"/>
              <a:t>em.perisist</a:t>
            </a:r>
            <a:r>
              <a:rPr kumimoji="1" lang="en-US" altLang="ko-KR" dirty="0"/>
              <a:t>(employee);</a:t>
            </a:r>
          </a:p>
          <a:p>
            <a:endParaRPr kumimoji="1" lang="en-US" altLang="ko-KR" sz="1600" dirty="0"/>
          </a:p>
          <a:p>
            <a:r>
              <a:rPr kumimoji="1" lang="ko-KR" altLang="en-US" sz="2400" b="1" dirty="0" err="1"/>
              <a:t>준영속</a:t>
            </a:r>
            <a:r>
              <a:rPr kumimoji="1" lang="en-US" altLang="ko-KR" sz="2400" b="1" dirty="0"/>
              <a:t> (managed)</a:t>
            </a:r>
          </a:p>
          <a:p>
            <a:r>
              <a:rPr kumimoji="1" lang="en-US" altLang="ko-KR" dirty="0"/>
              <a:t> : </a:t>
            </a:r>
            <a:r>
              <a:rPr kumimoji="1" lang="ko-KR" altLang="en-US" dirty="0"/>
              <a:t>영속성 컨텍스트에 저장되었다가 분리된 상태</a:t>
            </a:r>
            <a:endParaRPr kumimoji="1" lang="en-US" altLang="ko-KR" dirty="0"/>
          </a:p>
          <a:p>
            <a:r>
              <a:rPr kumimoji="1" lang="en-US" altLang="ko-KR" dirty="0"/>
              <a:t> : ex)</a:t>
            </a:r>
          </a:p>
          <a:p>
            <a:r>
              <a:rPr kumimoji="1" lang="en-US" altLang="ko-KR" dirty="0"/>
              <a:t>  </a:t>
            </a:r>
            <a:r>
              <a:rPr kumimoji="1" lang="en-US" altLang="ko-KR" dirty="0" err="1"/>
              <a:t>em.detach</a:t>
            </a:r>
            <a:r>
              <a:rPr kumimoji="1" lang="en-US" altLang="ko-KR" dirty="0"/>
              <a:t>(employee)</a:t>
            </a:r>
          </a:p>
          <a:p>
            <a:r>
              <a:rPr kumimoji="1" lang="en-US" altLang="ko-KR" dirty="0"/>
              <a:t>  </a:t>
            </a:r>
            <a:r>
              <a:rPr kumimoji="1" lang="en-US" altLang="ko-KR" dirty="0" err="1"/>
              <a:t>em.remove</a:t>
            </a:r>
            <a:r>
              <a:rPr kumimoji="1" lang="en-US" altLang="ko-KR" dirty="0"/>
              <a:t>(employee) </a:t>
            </a:r>
          </a:p>
          <a:p>
            <a:endParaRPr kumimoji="1" lang="en-US" altLang="ko-KR" dirty="0"/>
          </a:p>
          <a:p>
            <a:r>
              <a:rPr kumimoji="1" lang="ko-KR" altLang="en-US" sz="2400" b="1" dirty="0"/>
              <a:t>삭제 </a:t>
            </a:r>
            <a:r>
              <a:rPr kumimoji="1" lang="en-US" altLang="ko-KR" sz="2400" b="1" dirty="0"/>
              <a:t>(removed)</a:t>
            </a:r>
          </a:p>
          <a:p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삭제된 상태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03099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생명주기</a:t>
            </a:r>
            <a:endParaRPr kumimoji="1" lang="en-US" altLang="ko-KR" sz="32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B0C05BD-0111-5C45-B89D-CA7B000E9D97}"/>
              </a:ext>
            </a:extLst>
          </p:cNvPr>
          <p:cNvSpPr/>
          <p:nvPr/>
        </p:nvSpPr>
        <p:spPr>
          <a:xfrm>
            <a:off x="2521586" y="1225535"/>
            <a:ext cx="2551512" cy="1469984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9FC95B5-BB7F-004A-9925-BA50783B8A35}"/>
              </a:ext>
            </a:extLst>
          </p:cNvPr>
          <p:cNvSpPr/>
          <p:nvPr/>
        </p:nvSpPr>
        <p:spPr>
          <a:xfrm>
            <a:off x="161672" y="1338629"/>
            <a:ext cx="1793748" cy="54254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err="1">
                <a:solidFill>
                  <a:schemeClr val="accent1"/>
                </a:solidFill>
              </a:rPr>
              <a:t>EntityManagerFactory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CB6BFF56-1DA2-C647-9B8B-7C1766AD2100}"/>
              </a:ext>
            </a:extLst>
          </p:cNvPr>
          <p:cNvSpPr/>
          <p:nvPr/>
        </p:nvSpPr>
        <p:spPr>
          <a:xfrm>
            <a:off x="3107033" y="1332832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1C601F9-02CF-EB44-87C2-DD4716DE51CA}"/>
              </a:ext>
            </a:extLst>
          </p:cNvPr>
          <p:cNvSpPr/>
          <p:nvPr/>
        </p:nvSpPr>
        <p:spPr>
          <a:xfrm>
            <a:off x="2698601" y="1643347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2C5F467-51D8-2F40-86E8-638D317AC819}"/>
              </a:ext>
            </a:extLst>
          </p:cNvPr>
          <p:cNvSpPr/>
          <p:nvPr/>
        </p:nvSpPr>
        <p:spPr>
          <a:xfrm>
            <a:off x="3670913" y="1649824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E20CB97-39A8-FD4C-98A7-7E9D0855EF94}"/>
              </a:ext>
            </a:extLst>
          </p:cNvPr>
          <p:cNvSpPr/>
          <p:nvPr/>
        </p:nvSpPr>
        <p:spPr>
          <a:xfrm>
            <a:off x="2658977" y="2058256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CB170CE-8303-7644-8D23-9A918C1A74F3}"/>
              </a:ext>
            </a:extLst>
          </p:cNvPr>
          <p:cNvSpPr/>
          <p:nvPr/>
        </p:nvSpPr>
        <p:spPr>
          <a:xfrm>
            <a:off x="3649577" y="2072353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D73A7453-24B2-874B-92C8-2AC8F426FE08}"/>
              </a:ext>
            </a:extLst>
          </p:cNvPr>
          <p:cNvCxnSpPr>
            <a:cxnSpLocks/>
            <a:stCxn id="10" idx="6"/>
            <a:endCxn id="20" idx="2"/>
          </p:cNvCxnSpPr>
          <p:nvPr/>
        </p:nvCxnSpPr>
        <p:spPr>
          <a:xfrm flipV="1">
            <a:off x="4932785" y="1547278"/>
            <a:ext cx="4648379" cy="3425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45DECFA-E080-534D-8B96-0BC7504641C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955420" y="1609901"/>
            <a:ext cx="8679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BB5D547-F977-0C4C-B696-DFE9BB65C687}"/>
              </a:ext>
            </a:extLst>
          </p:cNvPr>
          <p:cNvSpPr/>
          <p:nvPr/>
        </p:nvSpPr>
        <p:spPr>
          <a:xfrm>
            <a:off x="9428572" y="1220113"/>
            <a:ext cx="2551512" cy="2156346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B78463C-108F-B84D-99A6-E5985BC22208}"/>
              </a:ext>
            </a:extLst>
          </p:cNvPr>
          <p:cNvSpPr/>
          <p:nvPr/>
        </p:nvSpPr>
        <p:spPr>
          <a:xfrm>
            <a:off x="9581164" y="1307248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conn1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708BDF4-8067-6045-A378-5F7429761C79}"/>
              </a:ext>
            </a:extLst>
          </p:cNvPr>
          <p:cNvSpPr/>
          <p:nvPr/>
        </p:nvSpPr>
        <p:spPr>
          <a:xfrm>
            <a:off x="10556563" y="1704313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conn2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6B92CC0-0217-C344-85DB-C58ED83D3C85}"/>
              </a:ext>
            </a:extLst>
          </p:cNvPr>
          <p:cNvSpPr/>
          <p:nvPr/>
        </p:nvSpPr>
        <p:spPr>
          <a:xfrm>
            <a:off x="9541848" y="2022165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conn3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BABD108-041B-A340-A694-9A9292125684}"/>
              </a:ext>
            </a:extLst>
          </p:cNvPr>
          <p:cNvSpPr/>
          <p:nvPr/>
        </p:nvSpPr>
        <p:spPr>
          <a:xfrm>
            <a:off x="9972109" y="4809618"/>
            <a:ext cx="1168908" cy="54254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1"/>
                </a:solidFill>
              </a:rPr>
              <a:t>Database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6AB320F4-90FE-AF48-B7D4-39B3DDAA7A9C}"/>
              </a:ext>
            </a:extLst>
          </p:cNvPr>
          <p:cNvCxnSpPr>
            <a:cxnSpLocks/>
            <a:stCxn id="20" idx="4"/>
            <a:endCxn id="23" idx="0"/>
          </p:cNvCxnSpPr>
          <p:nvPr/>
        </p:nvCxnSpPr>
        <p:spPr>
          <a:xfrm>
            <a:off x="10212100" y="1787308"/>
            <a:ext cx="344463" cy="30223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C9769C50-D83C-B84D-B4C1-D0C39DBD8E04}"/>
              </a:ext>
            </a:extLst>
          </p:cNvPr>
          <p:cNvCxnSpPr>
            <a:cxnSpLocks/>
            <a:stCxn id="21" idx="4"/>
            <a:endCxn id="23" idx="0"/>
          </p:cNvCxnSpPr>
          <p:nvPr/>
        </p:nvCxnSpPr>
        <p:spPr>
          <a:xfrm flipH="1">
            <a:off x="10556563" y="2184373"/>
            <a:ext cx="630936" cy="26252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C5DBE5C3-287A-2946-9BA5-4C9BFACB5034}"/>
              </a:ext>
            </a:extLst>
          </p:cNvPr>
          <p:cNvCxnSpPr>
            <a:cxnSpLocks/>
            <a:stCxn id="22" idx="4"/>
            <a:endCxn id="23" idx="0"/>
          </p:cNvCxnSpPr>
          <p:nvPr/>
        </p:nvCxnSpPr>
        <p:spPr>
          <a:xfrm>
            <a:off x="10172784" y="2502225"/>
            <a:ext cx="383779" cy="23073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타원 26">
            <a:extLst>
              <a:ext uri="{FF2B5EF4-FFF2-40B4-BE49-F238E27FC236}">
                <a16:creationId xmlns:a16="http://schemas.microsoft.com/office/drawing/2014/main" id="{04B81D52-F9A4-DD4E-8A44-4DAB4BE24A58}"/>
              </a:ext>
            </a:extLst>
          </p:cNvPr>
          <p:cNvSpPr/>
          <p:nvPr/>
        </p:nvSpPr>
        <p:spPr>
          <a:xfrm>
            <a:off x="10556563" y="2497052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conn4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B34FCB5-2805-E746-B6D3-D3BAA23E690F}"/>
              </a:ext>
            </a:extLst>
          </p:cNvPr>
          <p:cNvSpPr txBox="1"/>
          <p:nvPr/>
        </p:nvSpPr>
        <p:spPr>
          <a:xfrm>
            <a:off x="10014019" y="2861372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chemeClr val="accent1"/>
                </a:solidFill>
              </a:rPr>
              <a:t>…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E3C56FDE-4519-DC4A-815F-E3B9310D23C0}"/>
              </a:ext>
            </a:extLst>
          </p:cNvPr>
          <p:cNvCxnSpPr>
            <a:cxnSpLocks/>
            <a:stCxn id="27" idx="4"/>
            <a:endCxn id="23" idx="0"/>
          </p:cNvCxnSpPr>
          <p:nvPr/>
        </p:nvCxnSpPr>
        <p:spPr>
          <a:xfrm flipH="1">
            <a:off x="10556563" y="2977112"/>
            <a:ext cx="630936" cy="18325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26451FE5-C57F-7241-BBC2-F81A1D1A8BD7}"/>
              </a:ext>
            </a:extLst>
          </p:cNvPr>
          <p:cNvCxnSpPr>
            <a:cxnSpLocks/>
            <a:stCxn id="12" idx="6"/>
            <a:endCxn id="21" idx="2"/>
          </p:cNvCxnSpPr>
          <p:nvPr/>
        </p:nvCxnSpPr>
        <p:spPr>
          <a:xfrm flipV="1">
            <a:off x="4911449" y="1944343"/>
            <a:ext cx="5645114" cy="368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54B30F7-E427-1A43-9A02-D1B056A56BB6}"/>
              </a:ext>
            </a:extLst>
          </p:cNvPr>
          <p:cNvSpPr txBox="1"/>
          <p:nvPr/>
        </p:nvSpPr>
        <p:spPr>
          <a:xfrm>
            <a:off x="1987095" y="1335639"/>
            <a:ext cx="5565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b="1" dirty="0">
                <a:solidFill>
                  <a:schemeClr val="accent1"/>
                </a:solidFill>
              </a:rPr>
              <a:t>create</a:t>
            </a:r>
            <a:endParaRPr kumimoji="1" lang="ko-KR" altLang="en-US" sz="1000" b="1" dirty="0">
              <a:solidFill>
                <a:schemeClr val="accent1"/>
              </a:solidFill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D65F9EFC-3A11-D24A-9CAB-1C9AACA67088}"/>
              </a:ext>
            </a:extLst>
          </p:cNvPr>
          <p:cNvSpPr/>
          <p:nvPr/>
        </p:nvSpPr>
        <p:spPr>
          <a:xfrm>
            <a:off x="5811466" y="1206161"/>
            <a:ext cx="2762456" cy="2547438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34E2F8C-C0CB-4447-98EA-D617A678C651}"/>
              </a:ext>
            </a:extLst>
          </p:cNvPr>
          <p:cNvSpPr txBox="1"/>
          <p:nvPr/>
        </p:nvSpPr>
        <p:spPr>
          <a:xfrm>
            <a:off x="2521586" y="695093"/>
            <a:ext cx="2617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엔티티</a:t>
            </a:r>
            <a:r>
              <a:rPr kumimoji="1"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매니저</a:t>
            </a:r>
            <a:r>
              <a:rPr kumimoji="1"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ko-KR" altLang="en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팩토리</a:t>
            </a:r>
            <a:endParaRPr kumimoji="1"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76" name="표 75">
            <a:extLst>
              <a:ext uri="{FF2B5EF4-FFF2-40B4-BE49-F238E27FC236}">
                <a16:creationId xmlns:a16="http://schemas.microsoft.com/office/drawing/2014/main" id="{727EC620-D107-2346-B3CA-8B9C45867D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644470"/>
              </p:ext>
            </p:extLst>
          </p:nvPr>
        </p:nvGraphicFramePr>
        <p:xfrm>
          <a:off x="6160478" y="2037630"/>
          <a:ext cx="2121864" cy="1219496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586883">
                  <a:extLst>
                    <a:ext uri="{9D8B030D-6E8A-4147-A177-3AD203B41FA5}">
                      <a16:colId xmlns:a16="http://schemas.microsoft.com/office/drawing/2014/main" val="3096222937"/>
                    </a:ext>
                  </a:extLst>
                </a:gridCol>
                <a:gridCol w="1534981">
                  <a:extLst>
                    <a:ext uri="{9D8B030D-6E8A-4147-A177-3AD203B41FA5}">
                      <a16:colId xmlns:a16="http://schemas.microsoft.com/office/drawing/2014/main" val="2573214013"/>
                    </a:ext>
                  </a:extLst>
                </a:gridCol>
              </a:tblGrid>
              <a:tr h="2648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@Id</a:t>
                      </a:r>
                      <a:endParaRPr lang="ko-KR" altLang="en-US" sz="1200" dirty="0"/>
                    </a:p>
                  </a:txBody>
                  <a:tcPr anchor="ctr" anchorCtr="1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Entity</a:t>
                      </a:r>
                      <a:endParaRPr lang="ko-KR" altLang="en-US" sz="1200" dirty="0"/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39737217"/>
                  </a:ext>
                </a:extLst>
              </a:tr>
              <a:tr h="4725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1L</a:t>
                      </a:r>
                      <a:endParaRPr lang="ko-KR" altLang="en-US" sz="12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74675807"/>
                  </a:ext>
                </a:extLst>
              </a:tr>
              <a:tr h="472588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 ? </a:t>
                      </a:r>
                      <a:r>
                        <a:rPr lang="ko-KR" altLang="en-US" sz="1200" dirty="0"/>
                        <a:t>데이터 없으면</a:t>
                      </a:r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9027112"/>
                  </a:ext>
                </a:extLst>
              </a:tr>
            </a:tbl>
          </a:graphicData>
        </a:graphic>
      </p:graphicFrame>
      <p:sp>
        <p:nvSpPr>
          <p:cNvPr id="77" name="타원 76">
            <a:extLst>
              <a:ext uri="{FF2B5EF4-FFF2-40B4-BE49-F238E27FC236}">
                <a16:creationId xmlns:a16="http://schemas.microsoft.com/office/drawing/2014/main" id="{88B2F940-C718-9543-B483-610F4BECBB0C}"/>
              </a:ext>
            </a:extLst>
          </p:cNvPr>
          <p:cNvSpPr/>
          <p:nvPr/>
        </p:nvSpPr>
        <p:spPr>
          <a:xfrm>
            <a:off x="6946675" y="2343121"/>
            <a:ext cx="1102936" cy="38293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>
                <a:solidFill>
                  <a:schemeClr val="accent1"/>
                </a:solidFill>
              </a:rPr>
              <a:t>employee #1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8FB221B-1915-3545-A500-F748866DD816}"/>
              </a:ext>
            </a:extLst>
          </p:cNvPr>
          <p:cNvSpPr txBox="1"/>
          <p:nvPr/>
        </p:nvSpPr>
        <p:spPr>
          <a:xfrm>
            <a:off x="7610382" y="1800305"/>
            <a:ext cx="9635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kumimoji="1"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차 캐시</a:t>
            </a:r>
            <a:endParaRPr kumimoji="1" lang="en-US" altLang="ko-KR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7DDC7AD-1AF9-DB42-BD1A-F0E31098B05D}"/>
              </a:ext>
            </a:extLst>
          </p:cNvPr>
          <p:cNvSpPr txBox="1"/>
          <p:nvPr/>
        </p:nvSpPr>
        <p:spPr>
          <a:xfrm>
            <a:off x="4957237" y="1889877"/>
            <a:ext cx="10463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em.persist</a:t>
            </a:r>
            <a:r>
              <a:rPr kumimoji="1"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</a:p>
        </p:txBody>
      </p: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CBA41CD3-59D1-9841-B7C8-82ADAEE0F310}"/>
              </a:ext>
            </a:extLst>
          </p:cNvPr>
          <p:cNvCxnSpPr>
            <a:cxnSpLocks/>
            <a:stCxn id="10" idx="6"/>
            <a:endCxn id="76" idx="1"/>
          </p:cNvCxnSpPr>
          <p:nvPr/>
        </p:nvCxnSpPr>
        <p:spPr>
          <a:xfrm>
            <a:off x="4932785" y="1889854"/>
            <a:ext cx="1227693" cy="757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0C8CC66E-3A09-DB44-8970-DB63F216224F}"/>
              </a:ext>
            </a:extLst>
          </p:cNvPr>
          <p:cNvSpPr/>
          <p:nvPr/>
        </p:nvSpPr>
        <p:spPr>
          <a:xfrm>
            <a:off x="5745822" y="665643"/>
            <a:ext cx="1963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영속성 컨텍스트 </a:t>
            </a:r>
            <a:endParaRPr lang="ko-KR" altLang="en-US" dirty="0"/>
          </a:p>
        </p:txBody>
      </p: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955E45A6-E4D5-8344-BCC7-6CBD5EFAD25B}"/>
              </a:ext>
            </a:extLst>
          </p:cNvPr>
          <p:cNvCxnSpPr>
            <a:cxnSpLocks/>
            <a:stCxn id="12" idx="6"/>
            <a:endCxn id="76" idx="1"/>
          </p:cNvCxnSpPr>
          <p:nvPr/>
        </p:nvCxnSpPr>
        <p:spPr>
          <a:xfrm>
            <a:off x="4911449" y="2312383"/>
            <a:ext cx="1249029" cy="3349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039DC08F-1EFA-4644-AA15-EAFE5515E812}"/>
              </a:ext>
            </a:extLst>
          </p:cNvPr>
          <p:cNvSpPr txBox="1"/>
          <p:nvPr/>
        </p:nvSpPr>
        <p:spPr>
          <a:xfrm>
            <a:off x="4849697" y="2418051"/>
            <a:ext cx="10463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em.persist</a:t>
            </a:r>
            <a:r>
              <a:rPr kumimoji="1"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6A449E4-30FB-974B-A56F-8FEE807FB509}"/>
              </a:ext>
            </a:extLst>
          </p:cNvPr>
          <p:cNvSpPr txBox="1"/>
          <p:nvPr/>
        </p:nvSpPr>
        <p:spPr>
          <a:xfrm>
            <a:off x="8527133" y="1610688"/>
            <a:ext cx="1142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transaction</a:t>
            </a:r>
          </a:p>
          <a:p>
            <a:r>
              <a:rPr kumimoji="1"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.commit();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593C4AA9-FA13-0C48-B520-425424BD7E5C}"/>
              </a:ext>
            </a:extLst>
          </p:cNvPr>
          <p:cNvSpPr txBox="1"/>
          <p:nvPr/>
        </p:nvSpPr>
        <p:spPr>
          <a:xfrm>
            <a:off x="3347912" y="2772369"/>
            <a:ext cx="1690291" cy="376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엔티티</a:t>
            </a:r>
            <a:r>
              <a:rPr kumimoji="1"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매니저</a:t>
            </a:r>
            <a:endParaRPr kumimoji="1"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505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/>
              <a:t>예제</a:t>
            </a:r>
            <a:r>
              <a:rPr kumimoji="1" lang="en-US" altLang="ko-KR" sz="3200" b="1" dirty="0"/>
              <a:t>)</a:t>
            </a:r>
            <a:r>
              <a:rPr kumimoji="1" lang="ko-KR" altLang="en-US" sz="3200" b="1" dirty="0"/>
              <a:t> </a:t>
            </a:r>
            <a:r>
              <a:rPr kumimoji="1" lang="ko-KR" altLang="en-US" sz="3200" b="1" dirty="0" err="1"/>
              <a:t>비영속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-&gt;</a:t>
            </a:r>
            <a:r>
              <a:rPr kumimoji="1" lang="ko-KR" altLang="en-US" sz="3200" b="1" dirty="0"/>
              <a:t> 영속 </a:t>
            </a:r>
            <a:r>
              <a:rPr kumimoji="1" lang="en-US" altLang="ko-KR" sz="3200" b="1" dirty="0"/>
              <a:t>(managed)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43C215-69C6-0A49-AA18-76FA382264CC}"/>
              </a:ext>
            </a:extLst>
          </p:cNvPr>
          <p:cNvSpPr txBox="1"/>
          <p:nvPr/>
        </p:nvSpPr>
        <p:spPr>
          <a:xfrm>
            <a:off x="0" y="995423"/>
            <a:ext cx="37193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Employee </a:t>
            </a:r>
            <a:r>
              <a:rPr kumimoji="1" lang="ko-KR" altLang="en-US" sz="2400" b="1" dirty="0" err="1"/>
              <a:t>생성후</a:t>
            </a:r>
            <a:r>
              <a:rPr kumimoji="1" lang="ko-KR" altLang="en-US" sz="2400" b="1" dirty="0"/>
              <a:t> </a:t>
            </a:r>
            <a:r>
              <a:rPr kumimoji="1" lang="en-US" altLang="ko-KR" sz="2400" b="1" dirty="0"/>
              <a:t>persist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D9E8609-9118-7047-A852-4425A849D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2492" y="1641754"/>
            <a:ext cx="3948851" cy="213834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A457B95-9C1C-1F4A-A316-1C0BDDD07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58" y="1641754"/>
            <a:ext cx="7279047" cy="51449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3E6DB2-DD66-7D4C-B0FA-981E2A5AD869}"/>
              </a:ext>
            </a:extLst>
          </p:cNvPr>
          <p:cNvSpPr txBox="1"/>
          <p:nvPr/>
        </p:nvSpPr>
        <p:spPr>
          <a:xfrm>
            <a:off x="7812492" y="4214227"/>
            <a:ext cx="391280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/>
              <a:t>실제로는 </a:t>
            </a:r>
            <a:r>
              <a:rPr kumimoji="1" lang="en-US" altLang="ko-KR" sz="1200" dirty="0"/>
              <a:t>persist()</a:t>
            </a:r>
            <a:r>
              <a:rPr kumimoji="1" lang="ko-KR" altLang="en-US" sz="1200" dirty="0"/>
              <a:t> </a:t>
            </a:r>
            <a:r>
              <a:rPr kumimoji="1" lang="ko-KR" altLang="en-US" sz="1200" dirty="0" err="1"/>
              <a:t>할때는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insert</a:t>
            </a:r>
            <a:r>
              <a:rPr kumimoji="1" lang="ko-KR" altLang="en-US" sz="1200" dirty="0"/>
              <a:t> 쿼리가 수행되지 않고</a:t>
            </a:r>
            <a:endParaRPr kumimoji="1" lang="en-US" altLang="ko-KR" sz="1200" dirty="0"/>
          </a:p>
          <a:p>
            <a:r>
              <a:rPr kumimoji="1" lang="ko-KR" altLang="en-US" sz="1200" dirty="0"/>
              <a:t>트랜잭션으로 </a:t>
            </a:r>
            <a:r>
              <a:rPr kumimoji="1" lang="ko-KR" altLang="en-US" sz="1200" dirty="0" err="1"/>
              <a:t>커밋을</a:t>
            </a:r>
            <a:r>
              <a:rPr kumimoji="1" lang="ko-KR" altLang="en-US" sz="1200" dirty="0"/>
              <a:t> </a:t>
            </a:r>
            <a:r>
              <a:rPr kumimoji="1" lang="ko-KR" altLang="en-US" sz="1200" dirty="0" err="1"/>
              <a:t>할때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insert </a:t>
            </a:r>
            <a:r>
              <a:rPr kumimoji="1" lang="ko-KR" altLang="en-US" sz="1200" dirty="0"/>
              <a:t>쿼리가 수행 되었다</a:t>
            </a:r>
            <a:r>
              <a:rPr kumimoji="1" lang="en-US" altLang="ko-KR" sz="1200" dirty="0"/>
              <a:t>.</a:t>
            </a:r>
          </a:p>
          <a:p>
            <a:endParaRPr kumimoji="1" lang="en-US" altLang="ko-KR" sz="1200" dirty="0"/>
          </a:p>
          <a:p>
            <a:r>
              <a:rPr kumimoji="1" lang="ko-KR" altLang="en-US" sz="1200" dirty="0"/>
              <a:t>이유는 </a:t>
            </a:r>
            <a:r>
              <a:rPr kumimoji="1" lang="en-US" altLang="ko-KR" sz="1200" dirty="0"/>
              <a:t>persist()</a:t>
            </a:r>
            <a:r>
              <a:rPr kumimoji="1" lang="ko-KR" altLang="en-US" sz="1200" dirty="0"/>
              <a:t>는 영속성 컨텍스트에 반영을 하고</a:t>
            </a:r>
            <a:endParaRPr kumimoji="1" lang="en-US" altLang="ko-KR" sz="1200" dirty="0"/>
          </a:p>
          <a:p>
            <a:r>
              <a:rPr kumimoji="1" lang="en-US" altLang="ko-KR" sz="1200" dirty="0"/>
              <a:t>Commit</a:t>
            </a:r>
            <a:r>
              <a:rPr kumimoji="1" lang="ko-KR" altLang="en-US" sz="1200" dirty="0"/>
              <a:t> 은 </a:t>
            </a:r>
            <a:r>
              <a:rPr kumimoji="1" lang="en-US" altLang="ko-KR" sz="1200" dirty="0"/>
              <a:t>DB</a:t>
            </a:r>
            <a:r>
              <a:rPr kumimoji="1" lang="ko-KR" altLang="en-US" sz="1200" dirty="0"/>
              <a:t>에 바로 연산을 수행하는 것이기 때문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ko-KR" altLang="en-US" sz="1200" dirty="0"/>
              <a:t>영속성 컨텍스트는 뒤에서 설명을 추가하지만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</a:t>
            </a:r>
            <a:endParaRPr kumimoji="1" lang="en-US" altLang="ko-KR" sz="1200" dirty="0"/>
          </a:p>
          <a:p>
            <a:r>
              <a:rPr kumimoji="1" lang="ko-KR" altLang="en-US" sz="1200" dirty="0"/>
              <a:t>간단히 말해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메모리 상의 버퍼 </a:t>
            </a:r>
            <a:r>
              <a:rPr kumimoji="1" lang="ko-KR" altLang="en-US" sz="1200" dirty="0" err="1"/>
              <a:t>라고</a:t>
            </a:r>
            <a:r>
              <a:rPr kumimoji="1" lang="ko-KR" altLang="en-US" sz="1200" dirty="0"/>
              <a:t> 생각하면 된다</a:t>
            </a:r>
            <a:r>
              <a:rPr kumimoji="1" lang="en-US" altLang="ko-KR" sz="1200" dirty="0"/>
              <a:t>.</a:t>
            </a:r>
          </a:p>
          <a:p>
            <a:endParaRPr kumimoji="1" lang="en-US" altLang="ko-KR" sz="1200" dirty="0"/>
          </a:p>
          <a:p>
            <a:r>
              <a:rPr kumimoji="1" lang="ko-KR" altLang="en-US" sz="1200" dirty="0"/>
              <a:t>이 버퍼는 </a:t>
            </a:r>
            <a:endParaRPr kumimoji="1" lang="en-US" altLang="ko-KR" sz="1200" dirty="0"/>
          </a:p>
          <a:p>
            <a:r>
              <a:rPr kumimoji="1" lang="en-US" altLang="ko-KR" sz="1200" dirty="0"/>
              <a:t>1</a:t>
            </a:r>
            <a:r>
              <a:rPr kumimoji="1" lang="ko-KR" altLang="en-US" sz="1200" dirty="0"/>
              <a:t>차 캐시의 역할도 하고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</a:t>
            </a:r>
            <a:endParaRPr kumimoji="1" lang="en-US" altLang="ko-KR" sz="1200" dirty="0"/>
          </a:p>
          <a:p>
            <a:r>
              <a:rPr kumimoji="1" lang="en-US" altLang="ko-KR" sz="1200" dirty="0"/>
              <a:t>SQL </a:t>
            </a:r>
            <a:r>
              <a:rPr kumimoji="1" lang="ko-KR" altLang="en-US" sz="1200" dirty="0"/>
              <a:t>메모리의 역할도 수행한다</a:t>
            </a:r>
            <a:r>
              <a:rPr kumimoji="1"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4590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/>
              <a:t>예제</a:t>
            </a:r>
            <a:r>
              <a:rPr kumimoji="1" lang="en-US" altLang="ko-KR" sz="3200" b="1" dirty="0"/>
              <a:t>)</a:t>
            </a:r>
            <a:r>
              <a:rPr kumimoji="1" lang="ko-KR" altLang="en-US" sz="3200" b="1" dirty="0"/>
              <a:t> </a:t>
            </a:r>
            <a:r>
              <a:rPr kumimoji="1" lang="ko-KR" altLang="en-US" sz="3200" b="1" dirty="0" err="1"/>
              <a:t>준영속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(managed)</a:t>
            </a:r>
            <a:r>
              <a:rPr kumimoji="1" lang="ko-KR" altLang="en-US" sz="3200" b="1" dirty="0"/>
              <a:t> </a:t>
            </a:r>
            <a:endParaRPr kumimoji="1" lang="en-US" altLang="ko-KR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43C215-69C6-0A49-AA18-76FA382264CC}"/>
              </a:ext>
            </a:extLst>
          </p:cNvPr>
          <p:cNvSpPr txBox="1"/>
          <p:nvPr/>
        </p:nvSpPr>
        <p:spPr>
          <a:xfrm>
            <a:off x="0" y="995423"/>
            <a:ext cx="2456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detach, remove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3E6DB2-DD66-7D4C-B0FA-981E2A5AD869}"/>
              </a:ext>
            </a:extLst>
          </p:cNvPr>
          <p:cNvSpPr txBox="1"/>
          <p:nvPr/>
        </p:nvSpPr>
        <p:spPr>
          <a:xfrm>
            <a:off x="7812492" y="4214227"/>
            <a:ext cx="391280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/>
              <a:t>실제로는 </a:t>
            </a:r>
            <a:r>
              <a:rPr kumimoji="1" lang="en-US" altLang="ko-KR" sz="1200" dirty="0"/>
              <a:t>persist()</a:t>
            </a:r>
            <a:r>
              <a:rPr kumimoji="1" lang="ko-KR" altLang="en-US" sz="1200" dirty="0"/>
              <a:t> </a:t>
            </a:r>
            <a:r>
              <a:rPr kumimoji="1" lang="ko-KR" altLang="en-US" sz="1200" dirty="0" err="1"/>
              <a:t>할때는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insert</a:t>
            </a:r>
            <a:r>
              <a:rPr kumimoji="1" lang="ko-KR" altLang="en-US" sz="1200" dirty="0"/>
              <a:t> 쿼리가 수행되지 않고</a:t>
            </a:r>
            <a:endParaRPr kumimoji="1" lang="en-US" altLang="ko-KR" sz="1200" dirty="0"/>
          </a:p>
          <a:p>
            <a:r>
              <a:rPr kumimoji="1" lang="ko-KR" altLang="en-US" sz="1200" dirty="0"/>
              <a:t>트랜잭션으로 </a:t>
            </a:r>
            <a:r>
              <a:rPr kumimoji="1" lang="ko-KR" altLang="en-US" sz="1200" dirty="0" err="1"/>
              <a:t>커밋을</a:t>
            </a:r>
            <a:r>
              <a:rPr kumimoji="1" lang="ko-KR" altLang="en-US" sz="1200" dirty="0"/>
              <a:t> </a:t>
            </a:r>
            <a:r>
              <a:rPr kumimoji="1" lang="ko-KR" altLang="en-US" sz="1200" dirty="0" err="1"/>
              <a:t>할때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insert </a:t>
            </a:r>
            <a:r>
              <a:rPr kumimoji="1" lang="ko-KR" altLang="en-US" sz="1200" dirty="0"/>
              <a:t>쿼리가 수행 되었다</a:t>
            </a:r>
            <a:r>
              <a:rPr kumimoji="1" lang="en-US" altLang="ko-KR" sz="1200" dirty="0"/>
              <a:t>.</a:t>
            </a:r>
          </a:p>
          <a:p>
            <a:endParaRPr kumimoji="1" lang="en-US" altLang="ko-KR" sz="1200" dirty="0"/>
          </a:p>
          <a:p>
            <a:r>
              <a:rPr kumimoji="1" lang="ko-KR" altLang="en-US" sz="1200" dirty="0"/>
              <a:t>이유는 </a:t>
            </a:r>
            <a:r>
              <a:rPr kumimoji="1" lang="en-US" altLang="ko-KR" sz="1200" dirty="0"/>
              <a:t>persist()</a:t>
            </a:r>
            <a:r>
              <a:rPr kumimoji="1" lang="ko-KR" altLang="en-US" sz="1200" dirty="0"/>
              <a:t>는 영속성 컨텍스트에 반영을 하고</a:t>
            </a:r>
            <a:endParaRPr kumimoji="1" lang="en-US" altLang="ko-KR" sz="1200" dirty="0"/>
          </a:p>
          <a:p>
            <a:r>
              <a:rPr kumimoji="1" lang="en-US" altLang="ko-KR" sz="1200" dirty="0"/>
              <a:t>Commit</a:t>
            </a:r>
            <a:r>
              <a:rPr kumimoji="1" lang="ko-KR" altLang="en-US" sz="1200" dirty="0"/>
              <a:t> 은 </a:t>
            </a:r>
            <a:r>
              <a:rPr kumimoji="1" lang="en-US" altLang="ko-KR" sz="1200" dirty="0"/>
              <a:t>DB</a:t>
            </a:r>
            <a:r>
              <a:rPr kumimoji="1" lang="ko-KR" altLang="en-US" sz="1200" dirty="0"/>
              <a:t>에 바로 연산을 수행하는 것이기 때문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ko-KR" altLang="en-US" sz="1200" dirty="0"/>
              <a:t>영속성 컨텍스트는 뒤에서 설명을 추가하지만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</a:t>
            </a:r>
            <a:endParaRPr kumimoji="1" lang="en-US" altLang="ko-KR" sz="1200" dirty="0"/>
          </a:p>
          <a:p>
            <a:r>
              <a:rPr kumimoji="1" lang="ko-KR" altLang="en-US" sz="1200" dirty="0"/>
              <a:t>간단히 말해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메모리 상의 버퍼 </a:t>
            </a:r>
            <a:r>
              <a:rPr kumimoji="1" lang="ko-KR" altLang="en-US" sz="1200" dirty="0" err="1"/>
              <a:t>라고</a:t>
            </a:r>
            <a:r>
              <a:rPr kumimoji="1" lang="ko-KR" altLang="en-US" sz="1200" dirty="0"/>
              <a:t> 생각하면 된다</a:t>
            </a:r>
            <a:r>
              <a:rPr kumimoji="1" lang="en-US" altLang="ko-KR" sz="1200" dirty="0"/>
              <a:t>.</a:t>
            </a:r>
          </a:p>
          <a:p>
            <a:endParaRPr kumimoji="1" lang="en-US" altLang="ko-KR" sz="1200" dirty="0"/>
          </a:p>
          <a:p>
            <a:r>
              <a:rPr kumimoji="1" lang="ko-KR" altLang="en-US" sz="1200" dirty="0"/>
              <a:t>이 버퍼는 </a:t>
            </a:r>
            <a:endParaRPr kumimoji="1" lang="en-US" altLang="ko-KR" sz="1200" dirty="0"/>
          </a:p>
          <a:p>
            <a:r>
              <a:rPr kumimoji="1" lang="en-US" altLang="ko-KR" sz="1200" dirty="0"/>
              <a:t>1</a:t>
            </a:r>
            <a:r>
              <a:rPr kumimoji="1" lang="ko-KR" altLang="en-US" sz="1200" dirty="0"/>
              <a:t>차 캐시의 역할도 하고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</a:t>
            </a:r>
            <a:endParaRPr kumimoji="1" lang="en-US" altLang="ko-KR" sz="1200" dirty="0"/>
          </a:p>
          <a:p>
            <a:r>
              <a:rPr kumimoji="1" lang="en-US" altLang="ko-KR" sz="1200" dirty="0"/>
              <a:t>SQL </a:t>
            </a:r>
            <a:r>
              <a:rPr kumimoji="1" lang="ko-KR" altLang="en-US" sz="1200" dirty="0"/>
              <a:t>메모리의 역할도 수행한다</a:t>
            </a:r>
            <a:r>
              <a:rPr kumimoji="1" lang="en-US" altLang="ko-KR" sz="1200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64BBAE-F3AE-5C46-8369-1D9C4C69865C}"/>
              </a:ext>
            </a:extLst>
          </p:cNvPr>
          <p:cNvSpPr txBox="1"/>
          <p:nvPr/>
        </p:nvSpPr>
        <p:spPr>
          <a:xfrm>
            <a:off x="6483752" y="995423"/>
            <a:ext cx="5553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solidFill>
                  <a:srgbClr val="FF0000"/>
                </a:solidFill>
              </a:rPr>
              <a:t>detach, remove</a:t>
            </a:r>
            <a:r>
              <a:rPr kumimoji="1" lang="ko-KR" altLang="en-US" sz="2400" b="1" dirty="0">
                <a:solidFill>
                  <a:srgbClr val="FF0000"/>
                </a:solidFill>
              </a:rPr>
              <a:t> 의 차이점 정리할 것</a:t>
            </a:r>
            <a:r>
              <a:rPr kumimoji="1" lang="en-US" altLang="ko-KR" sz="2400" b="1" dirty="0">
                <a:solidFill>
                  <a:srgbClr val="FF0000"/>
                </a:solidFill>
              </a:rPr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4149629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/>
              <a:t>메모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내일 강의 들으면서 정리할 것</a:t>
            </a:r>
            <a:endParaRPr kumimoji="1" lang="en-US" altLang="ko-KR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43C215-69C6-0A49-AA18-76FA382264CC}"/>
              </a:ext>
            </a:extLst>
          </p:cNvPr>
          <p:cNvSpPr txBox="1"/>
          <p:nvPr/>
        </p:nvSpPr>
        <p:spPr>
          <a:xfrm>
            <a:off x="0" y="995423"/>
            <a:ext cx="3474028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 err="1"/>
              <a:t>비영속</a:t>
            </a:r>
            <a:r>
              <a:rPr kumimoji="1" lang="en-US" altLang="ko-KR" sz="2400" b="1" dirty="0"/>
              <a:t> (new/transient)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영속성 객체는 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/>
              <a:t>1</a:t>
            </a:r>
            <a:r>
              <a:rPr kumimoji="1" lang="ko-KR" altLang="en-US" dirty="0"/>
              <a:t>차 캐시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 err="1"/>
              <a:t>쓰기지연</a:t>
            </a:r>
            <a:r>
              <a:rPr kumimoji="1" lang="ko-KR" altLang="en-US" dirty="0"/>
              <a:t> </a:t>
            </a:r>
            <a:r>
              <a:rPr kumimoji="1" lang="en-US" altLang="ko-KR" dirty="0"/>
              <a:t>SQL </a:t>
            </a:r>
            <a:r>
              <a:rPr kumimoji="1" lang="ko-KR" altLang="en-US" dirty="0"/>
              <a:t>저장소</a:t>
            </a:r>
            <a:endParaRPr kumimoji="1" lang="en-US" altLang="ko-KR" dirty="0"/>
          </a:p>
          <a:p>
            <a:r>
              <a:rPr kumimoji="1" lang="ko-KR" altLang="en-US" dirty="0" err="1"/>
              <a:t>를</a:t>
            </a:r>
            <a:r>
              <a:rPr kumimoji="1" lang="ko-KR" altLang="en-US" dirty="0"/>
              <a:t> 관리한다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Flush,</a:t>
            </a:r>
            <a:r>
              <a:rPr kumimoji="1" lang="ko-KR" altLang="en-US" dirty="0"/>
              <a:t> </a:t>
            </a:r>
            <a:r>
              <a:rPr kumimoji="1" lang="en-US" altLang="ko-KR" dirty="0"/>
              <a:t>clear </a:t>
            </a:r>
            <a:r>
              <a:rPr kumimoji="1" lang="ko-KR" altLang="en-US" dirty="0"/>
              <a:t>등을 수행하면 </a:t>
            </a:r>
            <a:endParaRPr kumimoji="1" lang="en-US" altLang="ko-KR" dirty="0"/>
          </a:p>
          <a:p>
            <a:r>
              <a:rPr kumimoji="1" lang="ko-KR" altLang="en-US" dirty="0"/>
              <a:t>어디를 제거하는지 </a:t>
            </a:r>
            <a:r>
              <a:rPr kumimoji="1" lang="ko-KR" altLang="en-US" dirty="0" err="1"/>
              <a:t>적어놓기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Persist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하면</a:t>
            </a:r>
            <a:endParaRPr kumimoji="1" lang="en-US" altLang="ko-KR" dirty="0"/>
          </a:p>
          <a:p>
            <a:r>
              <a:rPr kumimoji="1" lang="ko-KR" altLang="en-US" dirty="0"/>
              <a:t>어디를 제거하는지 </a:t>
            </a:r>
            <a:r>
              <a:rPr kumimoji="1" lang="ko-KR" altLang="en-US" dirty="0" err="1"/>
              <a:t>적어놓기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Detach </a:t>
            </a:r>
            <a:r>
              <a:rPr kumimoji="1" lang="ko-KR" altLang="en-US" dirty="0" err="1"/>
              <a:t>할때는</a:t>
            </a:r>
            <a:endParaRPr kumimoji="1" lang="en-US" altLang="ko-KR" dirty="0"/>
          </a:p>
          <a:p>
            <a:r>
              <a:rPr kumimoji="1" lang="ko-KR" altLang="en-US" dirty="0"/>
              <a:t>어디를 제거하는지 </a:t>
            </a:r>
            <a:r>
              <a:rPr kumimoji="1" lang="ko-KR" altLang="en-US" dirty="0" err="1"/>
              <a:t>적어놓기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6079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생명주기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</a:t>
            </a:r>
            <a:r>
              <a:rPr kumimoji="1" lang="ko-KR" altLang="en-US" sz="3200" b="1" dirty="0">
                <a:solidFill>
                  <a:srgbClr val="FF0000"/>
                </a:solidFill>
              </a:rPr>
              <a:t>따로 그림 새로 만들자</a:t>
            </a:r>
            <a:r>
              <a:rPr kumimoji="1" lang="en-US" altLang="ko-KR" sz="3200" b="1" dirty="0"/>
              <a:t>..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1DA0C4-A0A4-824E-9689-DCA9F08A2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93" y="1110455"/>
            <a:ext cx="6283124" cy="430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487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28ECE-9A67-F04C-A99C-8D5BF5003CBA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/>
              <a:t>영속성 컨텍스트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</a:t>
            </a:r>
            <a:r>
              <a:rPr kumimoji="1" lang="ko-KR" altLang="en-US" sz="3200" b="1" dirty="0">
                <a:solidFill>
                  <a:srgbClr val="FF0000"/>
                </a:solidFill>
              </a:rPr>
              <a:t>영속성 컨텍스트 사용하는 환경들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(</a:t>
            </a:r>
            <a:r>
              <a:rPr kumimoji="1" lang="ko-KR" altLang="en-US" sz="3200" b="1" dirty="0"/>
              <a:t>정리 필요</a:t>
            </a:r>
            <a:r>
              <a:rPr kumimoji="1" lang="en-US" altLang="ko-KR" sz="3200" b="1" dirty="0"/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243F1C-157A-5E4A-BBF5-97E0BF0DA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050" y="1104900"/>
            <a:ext cx="52959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318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B17F76-1C2D-B148-B585-E3871E29E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엔티티</a:t>
            </a:r>
            <a:r>
              <a:rPr kumimoji="1" lang="ko-KR" altLang="en-US" dirty="0"/>
              <a:t> 조회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차 캐시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3530BC-1F6C-3842-B248-FD2E67C585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4117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A973D6-A699-5B45-9D5F-A8F55C488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Docker DB </a:t>
            </a:r>
            <a:r>
              <a:rPr kumimoji="1" lang="ko-KR" altLang="en-US" dirty="0"/>
              <a:t>세팅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A2280F-90A9-8F41-B40F-190FD4E7A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2855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조회</a:t>
            </a:r>
            <a:r>
              <a:rPr kumimoji="1" lang="en-US" altLang="ko-KR" sz="3200" b="1" dirty="0"/>
              <a:t>,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1</a:t>
            </a:r>
            <a:r>
              <a:rPr kumimoji="1" lang="ko-KR" altLang="en-US" sz="3200" b="1" dirty="0"/>
              <a:t>차 캐시 </a:t>
            </a:r>
            <a:r>
              <a:rPr kumimoji="1" lang="en-US" altLang="ko-KR" sz="3200" b="1" dirty="0"/>
              <a:t>(1)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43C215-69C6-0A49-AA18-76FA382264CC}"/>
              </a:ext>
            </a:extLst>
          </p:cNvPr>
          <p:cNvSpPr txBox="1"/>
          <p:nvPr/>
        </p:nvSpPr>
        <p:spPr>
          <a:xfrm>
            <a:off x="0" y="995423"/>
            <a:ext cx="525252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solidFill>
                  <a:schemeClr val="accent1"/>
                </a:solidFill>
              </a:rPr>
              <a:t> 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// </a:t>
            </a:r>
            <a:r>
              <a:rPr kumimoji="1" lang="ko-KR" altLang="en-US" sz="2000" b="1" dirty="0" err="1">
                <a:solidFill>
                  <a:schemeClr val="accent1"/>
                </a:solidFill>
              </a:rPr>
              <a:t>엔티티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 생성 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(</a:t>
            </a:r>
            <a:r>
              <a:rPr kumimoji="1" lang="ko-KR" altLang="en-US" sz="2000" b="1" dirty="0" err="1">
                <a:solidFill>
                  <a:schemeClr val="accent1"/>
                </a:solidFill>
              </a:rPr>
              <a:t>비영속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)</a:t>
            </a:r>
          </a:p>
          <a:p>
            <a:r>
              <a:rPr kumimoji="1" lang="ko-KR" altLang="en-US" dirty="0"/>
              <a:t>  </a:t>
            </a:r>
            <a:r>
              <a:rPr kumimoji="1" lang="en-US" altLang="ko-KR" dirty="0"/>
              <a:t>Employee employee = new Employee();</a:t>
            </a:r>
          </a:p>
          <a:p>
            <a:r>
              <a:rPr kumimoji="1" lang="ko-KR" altLang="en-US" dirty="0"/>
              <a:t>  </a:t>
            </a:r>
            <a:r>
              <a:rPr kumimoji="1" lang="en-US" altLang="ko-KR" dirty="0" err="1"/>
              <a:t>employee.setEmpNo</a:t>
            </a:r>
            <a:r>
              <a:rPr kumimoji="1" lang="en-US" altLang="ko-KR" dirty="0"/>
              <a:t>(1L);</a:t>
            </a:r>
          </a:p>
          <a:p>
            <a:r>
              <a:rPr kumimoji="1" lang="en-US" altLang="ko-KR" dirty="0"/>
              <a:t>  </a:t>
            </a:r>
            <a:r>
              <a:rPr kumimoji="1" lang="en-US" altLang="ko-KR" dirty="0" err="1"/>
              <a:t>employee.setName</a:t>
            </a:r>
            <a:r>
              <a:rPr kumimoji="1" lang="en-US" altLang="ko-KR" dirty="0"/>
              <a:t>(“</a:t>
            </a:r>
            <a:r>
              <a:rPr kumimoji="1" lang="en-US" altLang="ko-KR" dirty="0" err="1"/>
              <a:t>Dr.Jordan</a:t>
            </a:r>
            <a:r>
              <a:rPr kumimoji="1" lang="en-US" altLang="ko-KR" dirty="0"/>
              <a:t>”);</a:t>
            </a:r>
          </a:p>
          <a:p>
            <a:endParaRPr kumimoji="1" lang="en-US" altLang="ko-KR" dirty="0"/>
          </a:p>
          <a:p>
            <a:r>
              <a:rPr kumimoji="1" lang="en-US" altLang="ko-KR" sz="2400" b="1" dirty="0">
                <a:solidFill>
                  <a:schemeClr val="accent1"/>
                </a:solidFill>
              </a:rPr>
              <a:t> 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// </a:t>
            </a:r>
            <a:r>
              <a:rPr kumimoji="1" lang="ko-KR" altLang="en-US" sz="2000" b="1" dirty="0" err="1">
                <a:solidFill>
                  <a:schemeClr val="accent1"/>
                </a:solidFill>
              </a:rPr>
              <a:t>엔티티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 영속</a:t>
            </a:r>
            <a:endParaRPr kumimoji="1" lang="en-US" altLang="ko-KR" sz="2000" b="1" dirty="0">
              <a:solidFill>
                <a:schemeClr val="accent1"/>
              </a:solidFill>
            </a:endParaRPr>
          </a:p>
          <a:p>
            <a:r>
              <a:rPr kumimoji="1" lang="ko-KR" altLang="en-US" dirty="0"/>
              <a:t>  </a:t>
            </a:r>
            <a:r>
              <a:rPr kumimoji="1" lang="en-US" altLang="ko-KR" dirty="0" err="1"/>
              <a:t>em.perisist</a:t>
            </a:r>
            <a:r>
              <a:rPr kumimoji="1" lang="en-US" altLang="ko-KR" dirty="0"/>
              <a:t>(employee);</a:t>
            </a:r>
          </a:p>
          <a:p>
            <a:endParaRPr kumimoji="1" lang="en-US" altLang="ko-KR" dirty="0"/>
          </a:p>
          <a:p>
            <a:r>
              <a:rPr kumimoji="1" lang="en-US" altLang="ko-KR" sz="2400" b="1" dirty="0">
                <a:solidFill>
                  <a:schemeClr val="accent1"/>
                </a:solidFill>
              </a:rPr>
              <a:t> 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//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조회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(1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차 캐시에서 조회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)</a:t>
            </a:r>
          </a:p>
          <a:p>
            <a:r>
              <a:rPr kumimoji="1" lang="en-US" altLang="ko-KR" dirty="0"/>
              <a:t>  Employee emp1 = </a:t>
            </a:r>
            <a:r>
              <a:rPr kumimoji="1" lang="en-US" altLang="ko-KR" dirty="0" err="1"/>
              <a:t>em.find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Employee.class</a:t>
            </a:r>
            <a:r>
              <a:rPr kumimoji="1" lang="en-US" altLang="ko-KR" dirty="0"/>
              <a:t>, 1L);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BA2D948-902D-5549-A57E-045FB81FB2D9}"/>
              </a:ext>
            </a:extLst>
          </p:cNvPr>
          <p:cNvSpPr/>
          <p:nvPr/>
        </p:nvSpPr>
        <p:spPr>
          <a:xfrm>
            <a:off x="6776356" y="1492893"/>
            <a:ext cx="4555209" cy="2641851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5C5962-9BA8-D94D-B1AC-A419DE784BBB}"/>
              </a:ext>
            </a:extLst>
          </p:cNvPr>
          <p:cNvSpPr txBox="1"/>
          <p:nvPr/>
        </p:nvSpPr>
        <p:spPr>
          <a:xfrm>
            <a:off x="3022714" y="2921161"/>
            <a:ext cx="25012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Entity Manager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D35694B-BB6E-A14C-962B-B1BE269FD3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3630346"/>
              </p:ext>
            </p:extLst>
          </p:nvPr>
        </p:nvGraphicFramePr>
        <p:xfrm>
          <a:off x="8166532" y="2469672"/>
          <a:ext cx="2010026" cy="1285284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555950">
                  <a:extLst>
                    <a:ext uri="{9D8B030D-6E8A-4147-A177-3AD203B41FA5}">
                      <a16:colId xmlns:a16="http://schemas.microsoft.com/office/drawing/2014/main" val="3096222937"/>
                    </a:ext>
                  </a:extLst>
                </a:gridCol>
                <a:gridCol w="1454076">
                  <a:extLst>
                    <a:ext uri="{9D8B030D-6E8A-4147-A177-3AD203B41FA5}">
                      <a16:colId xmlns:a16="http://schemas.microsoft.com/office/drawing/2014/main" val="2573214013"/>
                    </a:ext>
                  </a:extLst>
                </a:gridCol>
              </a:tblGrid>
              <a:tr h="2696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@Id</a:t>
                      </a:r>
                      <a:endParaRPr lang="ko-KR" altLang="en-US" sz="1200" dirty="0"/>
                    </a:p>
                  </a:txBody>
                  <a:tcPr anchor="ctr" anchorCtr="1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Entity</a:t>
                      </a:r>
                      <a:endParaRPr lang="ko-KR" altLang="en-US" sz="1200" dirty="0"/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39737217"/>
                  </a:ext>
                </a:extLst>
              </a:tr>
              <a:tr h="5054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1L</a:t>
                      </a:r>
                      <a:endParaRPr lang="ko-KR" altLang="en-US" sz="12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74675807"/>
                  </a:ext>
                </a:extLst>
              </a:tr>
              <a:tr h="5054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9027112"/>
                  </a:ext>
                </a:extLst>
              </a:tr>
            </a:tbl>
          </a:graphicData>
        </a:graphic>
      </p:graphicFrame>
      <p:sp>
        <p:nvSpPr>
          <p:cNvPr id="7" name="타원 6">
            <a:extLst>
              <a:ext uri="{FF2B5EF4-FFF2-40B4-BE49-F238E27FC236}">
                <a16:creationId xmlns:a16="http://schemas.microsoft.com/office/drawing/2014/main" id="{C30D36F9-3ECF-9246-A98A-DF9D082ADFB3}"/>
              </a:ext>
            </a:extLst>
          </p:cNvPr>
          <p:cNvSpPr/>
          <p:nvPr/>
        </p:nvSpPr>
        <p:spPr>
          <a:xfrm>
            <a:off x="8933266" y="2790782"/>
            <a:ext cx="1169172" cy="35615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employee #1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49D37B-A3FB-C14A-8AD7-CDF5B97D9D09}"/>
              </a:ext>
            </a:extLst>
          </p:cNvPr>
          <p:cNvSpPr txBox="1"/>
          <p:nvPr/>
        </p:nvSpPr>
        <p:spPr>
          <a:xfrm>
            <a:off x="8166531" y="2069563"/>
            <a:ext cx="1945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kumimoji="1"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차 캐시</a:t>
            </a:r>
            <a:endParaRPr kumimoji="1"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D8EDF42-68F8-FC4F-9864-884AEB9855D8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5109548" y="3112314"/>
            <a:ext cx="3056984" cy="790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꺾인 연결선[E] 36">
            <a:extLst>
              <a:ext uri="{FF2B5EF4-FFF2-40B4-BE49-F238E27FC236}">
                <a16:creationId xmlns:a16="http://schemas.microsoft.com/office/drawing/2014/main" id="{8AC67FD0-984A-9246-B1BA-1C1B255CBE4A}"/>
              </a:ext>
            </a:extLst>
          </p:cNvPr>
          <p:cNvCxnSpPr>
            <a:cxnSpLocks/>
            <a:stCxn id="7" idx="4"/>
            <a:endCxn id="3" idx="2"/>
          </p:cNvCxnSpPr>
          <p:nvPr/>
        </p:nvCxnSpPr>
        <p:spPr>
          <a:xfrm rot="5400000">
            <a:off x="5578153" y="195044"/>
            <a:ext cx="987811" cy="6891588"/>
          </a:xfrm>
          <a:prstGeom prst="bentConnector3">
            <a:avLst>
              <a:gd name="adj1" fmla="val 1231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6E32676-D50F-3448-B232-BC01D533D71F}"/>
              </a:ext>
            </a:extLst>
          </p:cNvPr>
          <p:cNvSpPr txBox="1"/>
          <p:nvPr/>
        </p:nvSpPr>
        <p:spPr>
          <a:xfrm>
            <a:off x="5931056" y="4432216"/>
            <a:ext cx="5907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1</a:t>
            </a:r>
            <a:r>
              <a:rPr kumimoji="1" lang="ko-KR" altLang="en-US" sz="1200" dirty="0"/>
              <a:t>차 캐시는 </a:t>
            </a:r>
            <a:r>
              <a:rPr kumimoji="1" lang="en-US" altLang="ko-KR" sz="1200" dirty="0"/>
              <a:t>@Id </a:t>
            </a:r>
            <a:r>
              <a:rPr kumimoji="1" lang="ko-KR" altLang="en-US" sz="1200" dirty="0" err="1"/>
              <a:t>를</a:t>
            </a:r>
            <a:r>
              <a:rPr kumimoji="1" lang="ko-KR" altLang="en-US" sz="1200" dirty="0"/>
              <a:t> 키로 해서 </a:t>
            </a:r>
            <a:r>
              <a:rPr kumimoji="1" lang="en-US" altLang="ko-KR" sz="1200" dirty="0"/>
              <a:t>Entity </a:t>
            </a:r>
            <a:r>
              <a:rPr kumimoji="1" lang="ko-KR" altLang="en-US" sz="1200" dirty="0"/>
              <a:t>객체를 값으로 갖는 컬렉션 형태의 자료구조의</a:t>
            </a:r>
            <a:endParaRPr kumimoji="1" lang="en-US" altLang="ko-KR" sz="1200" dirty="0"/>
          </a:p>
          <a:p>
            <a:r>
              <a:rPr kumimoji="1" lang="ko-KR" altLang="en-US" sz="1200" dirty="0"/>
              <a:t>버퍼이다</a:t>
            </a:r>
            <a:r>
              <a:rPr kumimoji="1" lang="en-US" altLang="ko-KR" sz="1200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A32984-8BA8-874E-8830-5A66639AD088}"/>
              </a:ext>
            </a:extLst>
          </p:cNvPr>
          <p:cNvSpPr txBox="1"/>
          <p:nvPr/>
        </p:nvSpPr>
        <p:spPr>
          <a:xfrm>
            <a:off x="5931056" y="923431"/>
            <a:ext cx="6004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영속성 컨텍스트 </a:t>
            </a:r>
            <a:r>
              <a:rPr kumimoji="1"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(Persistence Context)</a:t>
            </a:r>
          </a:p>
        </p:txBody>
      </p:sp>
    </p:spTree>
    <p:extLst>
      <p:ext uri="{BB962C8B-B14F-4D97-AF65-F5344CB8AC3E}">
        <p14:creationId xmlns:p14="http://schemas.microsoft.com/office/powerpoint/2010/main" val="38067777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조회</a:t>
            </a:r>
            <a:r>
              <a:rPr kumimoji="1" lang="en-US" altLang="ko-KR" sz="3200" b="1" dirty="0"/>
              <a:t>,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1</a:t>
            </a:r>
            <a:r>
              <a:rPr kumimoji="1" lang="ko-KR" altLang="en-US" sz="3200" b="1" dirty="0"/>
              <a:t>차 캐시에 데이터 </a:t>
            </a:r>
            <a:r>
              <a:rPr kumimoji="1" lang="ko-KR" altLang="en-US" sz="3200" b="1" dirty="0" err="1"/>
              <a:t>없을때</a:t>
            </a:r>
            <a:endParaRPr kumimoji="1" lang="en-US" altLang="ko-KR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43C215-69C6-0A49-AA18-76FA382264CC}"/>
              </a:ext>
            </a:extLst>
          </p:cNvPr>
          <p:cNvSpPr txBox="1"/>
          <p:nvPr/>
        </p:nvSpPr>
        <p:spPr>
          <a:xfrm>
            <a:off x="0" y="995423"/>
            <a:ext cx="5252528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solidFill>
                  <a:schemeClr val="accent1"/>
                </a:solidFill>
              </a:rPr>
              <a:t> 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// </a:t>
            </a:r>
            <a:r>
              <a:rPr kumimoji="1" lang="ko-KR" altLang="en-US" sz="2000" b="1" dirty="0" err="1">
                <a:solidFill>
                  <a:schemeClr val="accent1"/>
                </a:solidFill>
              </a:rPr>
              <a:t>엔티티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 생성 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(</a:t>
            </a:r>
            <a:r>
              <a:rPr kumimoji="1" lang="ko-KR" altLang="en-US" sz="2000" b="1" dirty="0" err="1">
                <a:solidFill>
                  <a:schemeClr val="accent1"/>
                </a:solidFill>
              </a:rPr>
              <a:t>비영속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)</a:t>
            </a:r>
          </a:p>
          <a:p>
            <a:r>
              <a:rPr kumimoji="1" lang="ko-KR" altLang="en-US" dirty="0"/>
              <a:t>  </a:t>
            </a:r>
            <a:r>
              <a:rPr kumimoji="1" lang="en-US" altLang="ko-KR" dirty="0"/>
              <a:t>Employee employee = new Employee();</a:t>
            </a:r>
          </a:p>
          <a:p>
            <a:r>
              <a:rPr kumimoji="1" lang="ko-KR" altLang="en-US" dirty="0"/>
              <a:t>  </a:t>
            </a:r>
            <a:r>
              <a:rPr kumimoji="1" lang="en-US" altLang="ko-KR" dirty="0" err="1"/>
              <a:t>employee.setEmpNo</a:t>
            </a:r>
            <a:r>
              <a:rPr kumimoji="1" lang="en-US" altLang="ko-KR" dirty="0"/>
              <a:t>(1L);</a:t>
            </a:r>
          </a:p>
          <a:p>
            <a:r>
              <a:rPr kumimoji="1" lang="en-US" altLang="ko-KR" dirty="0"/>
              <a:t>  </a:t>
            </a:r>
            <a:r>
              <a:rPr kumimoji="1" lang="en-US" altLang="ko-KR" dirty="0" err="1"/>
              <a:t>employee.setName</a:t>
            </a:r>
            <a:r>
              <a:rPr kumimoji="1" lang="en-US" altLang="ko-KR" dirty="0"/>
              <a:t>(“</a:t>
            </a:r>
            <a:r>
              <a:rPr kumimoji="1" lang="en-US" altLang="ko-KR" dirty="0" err="1"/>
              <a:t>Dr.Jordan</a:t>
            </a:r>
            <a:r>
              <a:rPr kumimoji="1" lang="en-US" altLang="ko-KR" dirty="0"/>
              <a:t>”);</a:t>
            </a:r>
          </a:p>
          <a:p>
            <a:endParaRPr kumimoji="1" lang="en-US" altLang="ko-KR" dirty="0"/>
          </a:p>
          <a:p>
            <a:r>
              <a:rPr kumimoji="1" lang="en-US" altLang="ko-KR" sz="2400" b="1" dirty="0">
                <a:solidFill>
                  <a:schemeClr val="accent1"/>
                </a:solidFill>
              </a:rPr>
              <a:t> 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// </a:t>
            </a:r>
            <a:r>
              <a:rPr kumimoji="1" lang="ko-KR" altLang="en-US" sz="2000" b="1" dirty="0" err="1">
                <a:solidFill>
                  <a:schemeClr val="accent1"/>
                </a:solidFill>
              </a:rPr>
              <a:t>엔티티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 영속</a:t>
            </a:r>
            <a:endParaRPr kumimoji="1" lang="en-US" altLang="ko-KR" sz="2000" b="1" dirty="0">
              <a:solidFill>
                <a:schemeClr val="accent1"/>
              </a:solidFill>
            </a:endParaRPr>
          </a:p>
          <a:p>
            <a:r>
              <a:rPr kumimoji="1" lang="ko-KR" altLang="en-US" dirty="0"/>
              <a:t>  </a:t>
            </a:r>
            <a:r>
              <a:rPr kumimoji="1" lang="en-US" altLang="ko-KR" dirty="0" err="1"/>
              <a:t>em.perisist</a:t>
            </a:r>
            <a:r>
              <a:rPr kumimoji="1" lang="en-US" altLang="ko-KR" dirty="0"/>
              <a:t>(employee);</a:t>
            </a:r>
          </a:p>
          <a:p>
            <a:endParaRPr kumimoji="1" lang="en-US" altLang="ko-KR" dirty="0"/>
          </a:p>
          <a:p>
            <a:r>
              <a:rPr kumimoji="1" lang="en-US" altLang="ko-KR" sz="2400" b="1" dirty="0">
                <a:solidFill>
                  <a:schemeClr val="accent1"/>
                </a:solidFill>
              </a:rPr>
              <a:t> 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//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 조회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1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 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(1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차 캐시에서 조회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)</a:t>
            </a:r>
          </a:p>
          <a:p>
            <a:r>
              <a:rPr kumimoji="1" lang="en-US" altLang="ko-KR" dirty="0"/>
              <a:t>  Employee emp1 = </a:t>
            </a:r>
            <a:r>
              <a:rPr kumimoji="1" lang="en-US" altLang="ko-KR" dirty="0" err="1"/>
              <a:t>em.find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Employee.class</a:t>
            </a:r>
            <a:r>
              <a:rPr kumimoji="1" lang="en-US" altLang="ko-KR" dirty="0"/>
              <a:t>, 1L);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 </a:t>
            </a:r>
            <a:r>
              <a:rPr kumimoji="1" lang="ko-KR" altLang="en-US" dirty="0"/>
              <a:t> 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// 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조회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2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 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(1</a:t>
            </a:r>
            <a:r>
              <a:rPr kumimoji="1" lang="ko-KR" altLang="en-US" sz="2000" b="1" dirty="0">
                <a:solidFill>
                  <a:schemeClr val="accent1"/>
                </a:solidFill>
              </a:rPr>
              <a:t>차 캐시에 없을 때</a:t>
            </a:r>
            <a:r>
              <a:rPr kumimoji="1" lang="en-US" altLang="ko-KR" sz="2000" b="1" dirty="0">
                <a:solidFill>
                  <a:schemeClr val="accent1"/>
                </a:solidFill>
              </a:rPr>
              <a:t>)</a:t>
            </a:r>
          </a:p>
          <a:p>
            <a:r>
              <a:rPr kumimoji="1" lang="ko-KR" altLang="en-US" dirty="0"/>
              <a:t>  </a:t>
            </a:r>
            <a:r>
              <a:rPr kumimoji="1" lang="en-US" altLang="ko-KR" dirty="0"/>
              <a:t>Employee emp2 = </a:t>
            </a:r>
            <a:r>
              <a:rPr kumimoji="1" lang="en-US" altLang="ko-KR" dirty="0" err="1"/>
              <a:t>em.find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Employee.class</a:t>
            </a:r>
            <a:r>
              <a:rPr kumimoji="1" lang="en-US" altLang="ko-KR" dirty="0"/>
              <a:t>, 2L);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BA2D948-902D-5549-A57E-045FB81FB2D9}"/>
              </a:ext>
            </a:extLst>
          </p:cNvPr>
          <p:cNvSpPr/>
          <p:nvPr/>
        </p:nvSpPr>
        <p:spPr>
          <a:xfrm>
            <a:off x="5972537" y="1460066"/>
            <a:ext cx="3009417" cy="3089780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5C5962-9BA8-D94D-B1AC-A419DE784BBB}"/>
              </a:ext>
            </a:extLst>
          </p:cNvPr>
          <p:cNvSpPr txBox="1"/>
          <p:nvPr/>
        </p:nvSpPr>
        <p:spPr>
          <a:xfrm>
            <a:off x="5070546" y="1054196"/>
            <a:ext cx="3879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영속성 컨텍스트 </a:t>
            </a:r>
            <a:r>
              <a:rPr kumimoji="1"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(Persistence Context)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D35694B-BB6E-A14C-962B-B1BE269FD3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4670097"/>
              </p:ext>
            </p:extLst>
          </p:nvPr>
        </p:nvGraphicFramePr>
        <p:xfrm>
          <a:off x="6099857" y="2038140"/>
          <a:ext cx="2558005" cy="2323461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707515">
                  <a:extLst>
                    <a:ext uri="{9D8B030D-6E8A-4147-A177-3AD203B41FA5}">
                      <a16:colId xmlns:a16="http://schemas.microsoft.com/office/drawing/2014/main" val="3096222937"/>
                    </a:ext>
                  </a:extLst>
                </a:gridCol>
                <a:gridCol w="1850490">
                  <a:extLst>
                    <a:ext uri="{9D8B030D-6E8A-4147-A177-3AD203B41FA5}">
                      <a16:colId xmlns:a16="http://schemas.microsoft.com/office/drawing/2014/main" val="2573214013"/>
                    </a:ext>
                  </a:extLst>
                </a:gridCol>
              </a:tblGrid>
              <a:tr h="3197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@Id</a:t>
                      </a:r>
                      <a:endParaRPr lang="ko-KR" altLang="en-US" dirty="0"/>
                    </a:p>
                  </a:txBody>
                  <a:tcPr anchor="ctr" anchorCtr="1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Entity</a:t>
                      </a:r>
                      <a:endParaRPr lang="ko-KR" altLang="en-US" dirty="0"/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39737217"/>
                  </a:ext>
                </a:extLst>
              </a:tr>
              <a:tr h="6525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1L</a:t>
                      </a:r>
                      <a:endParaRPr lang="ko-KR" altLang="en-US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74675807"/>
                  </a:ext>
                </a:extLst>
              </a:tr>
              <a:tr h="6525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2L</a:t>
                      </a:r>
                      <a:endParaRPr lang="ko-KR" altLang="en-US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153555026"/>
                  </a:ext>
                </a:extLst>
              </a:tr>
              <a:tr h="65256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9027112"/>
                  </a:ext>
                </a:extLst>
              </a:tr>
            </a:tbl>
          </a:graphicData>
        </a:graphic>
      </p:graphicFrame>
      <p:sp>
        <p:nvSpPr>
          <p:cNvPr id="7" name="타원 6">
            <a:extLst>
              <a:ext uri="{FF2B5EF4-FFF2-40B4-BE49-F238E27FC236}">
                <a16:creationId xmlns:a16="http://schemas.microsoft.com/office/drawing/2014/main" id="{C30D36F9-3ECF-9246-A98A-DF9D082ADFB3}"/>
              </a:ext>
            </a:extLst>
          </p:cNvPr>
          <p:cNvSpPr/>
          <p:nvPr/>
        </p:nvSpPr>
        <p:spPr>
          <a:xfrm>
            <a:off x="7128845" y="2494409"/>
            <a:ext cx="1343823" cy="45813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employee #1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49D37B-A3FB-C14A-8AD7-CDF5B97D9D09}"/>
              </a:ext>
            </a:extLst>
          </p:cNvPr>
          <p:cNvSpPr txBox="1"/>
          <p:nvPr/>
        </p:nvSpPr>
        <p:spPr>
          <a:xfrm>
            <a:off x="6022567" y="1638031"/>
            <a:ext cx="1945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kumimoji="1"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차 캐시</a:t>
            </a:r>
            <a:endParaRPr kumimoji="1"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D8EDF42-68F8-FC4F-9864-884AEB9855D8}"/>
              </a:ext>
            </a:extLst>
          </p:cNvPr>
          <p:cNvCxnSpPr>
            <a:cxnSpLocks/>
          </p:cNvCxnSpPr>
          <p:nvPr/>
        </p:nvCxnSpPr>
        <p:spPr>
          <a:xfrm flipV="1">
            <a:off x="3796650" y="2823893"/>
            <a:ext cx="2303207" cy="987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0CBC4F50-9612-2F4C-9F83-5D3E4490A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076" y="2388068"/>
            <a:ext cx="1921936" cy="1445296"/>
          </a:xfrm>
          <a:prstGeom prst="rect">
            <a:avLst/>
          </a:prstGeom>
        </p:spPr>
      </p:pic>
      <p:sp>
        <p:nvSpPr>
          <p:cNvPr id="18" name="타원 17">
            <a:extLst>
              <a:ext uri="{FF2B5EF4-FFF2-40B4-BE49-F238E27FC236}">
                <a16:creationId xmlns:a16="http://schemas.microsoft.com/office/drawing/2014/main" id="{CC7CEB1B-1D31-B449-8C5F-187CAAB6D4E2}"/>
              </a:ext>
            </a:extLst>
          </p:cNvPr>
          <p:cNvSpPr/>
          <p:nvPr/>
        </p:nvSpPr>
        <p:spPr>
          <a:xfrm>
            <a:off x="8542116" y="3308786"/>
            <a:ext cx="1343823" cy="45813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employee #2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A785823-131D-244B-8282-F21CC692D23F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4193962" y="2885447"/>
            <a:ext cx="3131681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ABB2CD0B-F0FD-A148-9740-C75AE15B0CB6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8981954" y="3060485"/>
            <a:ext cx="1077122" cy="50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2E95C7FE-A193-904E-A80D-C5C60B0EDD9C}"/>
              </a:ext>
            </a:extLst>
          </p:cNvPr>
          <p:cNvCxnSpPr>
            <a:cxnSpLocks/>
            <a:stCxn id="11" idx="1"/>
            <a:endCxn id="18" idx="6"/>
          </p:cNvCxnSpPr>
          <p:nvPr/>
        </p:nvCxnSpPr>
        <p:spPr>
          <a:xfrm flipH="1">
            <a:off x="9885939" y="3110716"/>
            <a:ext cx="173137" cy="427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4C24C279-6B8E-A641-8192-A47B0C32BF6E}"/>
              </a:ext>
            </a:extLst>
          </p:cNvPr>
          <p:cNvCxnSpPr>
            <a:cxnSpLocks/>
            <a:stCxn id="18" idx="2"/>
            <a:endCxn id="42" idx="6"/>
          </p:cNvCxnSpPr>
          <p:nvPr/>
        </p:nvCxnSpPr>
        <p:spPr>
          <a:xfrm flipH="1" flipV="1">
            <a:off x="8292971" y="3379034"/>
            <a:ext cx="249145" cy="158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타원 41">
            <a:extLst>
              <a:ext uri="{FF2B5EF4-FFF2-40B4-BE49-F238E27FC236}">
                <a16:creationId xmlns:a16="http://schemas.microsoft.com/office/drawing/2014/main" id="{77A89AA6-4BA3-2F4F-BF59-86122808F567}"/>
              </a:ext>
            </a:extLst>
          </p:cNvPr>
          <p:cNvSpPr/>
          <p:nvPr/>
        </p:nvSpPr>
        <p:spPr>
          <a:xfrm>
            <a:off x="6949148" y="3149969"/>
            <a:ext cx="1343823" cy="458130"/>
          </a:xfrm>
          <a:prstGeom prst="ellipse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employee #2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F0A53196-9F6E-944E-98A6-C562A43277AE}"/>
              </a:ext>
            </a:extLst>
          </p:cNvPr>
          <p:cNvCxnSpPr>
            <a:cxnSpLocks/>
            <a:stCxn id="42" idx="3"/>
          </p:cNvCxnSpPr>
          <p:nvPr/>
        </p:nvCxnSpPr>
        <p:spPr>
          <a:xfrm flipH="1">
            <a:off x="5132529" y="3541007"/>
            <a:ext cx="2013417" cy="1308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A5CCD17A-BE29-B649-81B6-449A2505AF56}"/>
              </a:ext>
            </a:extLst>
          </p:cNvPr>
          <p:cNvCxnSpPr>
            <a:cxnSpLocks/>
          </p:cNvCxnSpPr>
          <p:nvPr/>
        </p:nvCxnSpPr>
        <p:spPr>
          <a:xfrm flipV="1">
            <a:off x="5128869" y="3528071"/>
            <a:ext cx="967131" cy="117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3CC3274D-E478-3F49-9805-B4A42619921B}"/>
              </a:ext>
            </a:extLst>
          </p:cNvPr>
          <p:cNvSpPr txBox="1"/>
          <p:nvPr/>
        </p:nvSpPr>
        <p:spPr>
          <a:xfrm>
            <a:off x="8973838" y="2779722"/>
            <a:ext cx="9204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2. DB </a:t>
            </a:r>
            <a:r>
              <a:rPr kumimoji="1" lang="ko-KR" altLang="en-US" sz="1200" dirty="0"/>
              <a:t>조회</a:t>
            </a:r>
            <a:endParaRPr kumimoji="1" lang="en-US" altLang="ko-KR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1E5BFED-347C-AD4F-87E8-040271014C4A}"/>
              </a:ext>
            </a:extLst>
          </p:cNvPr>
          <p:cNvSpPr txBox="1"/>
          <p:nvPr/>
        </p:nvSpPr>
        <p:spPr>
          <a:xfrm>
            <a:off x="4226308" y="4200108"/>
            <a:ext cx="1321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1. 1</a:t>
            </a:r>
            <a:r>
              <a:rPr kumimoji="1" lang="ko-KR" altLang="en-US" sz="1200" dirty="0"/>
              <a:t>차 캐시 조회</a:t>
            </a:r>
            <a:endParaRPr kumimoji="1" lang="en-US" altLang="ko-KR" sz="12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FBCB1F9-2905-C34E-BB5A-135BB1F31F0A}"/>
              </a:ext>
            </a:extLst>
          </p:cNvPr>
          <p:cNvSpPr txBox="1"/>
          <p:nvPr/>
        </p:nvSpPr>
        <p:spPr>
          <a:xfrm>
            <a:off x="9155091" y="3774444"/>
            <a:ext cx="2303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3.</a:t>
            </a:r>
            <a:r>
              <a:rPr kumimoji="1" lang="ko-KR" altLang="en-US" sz="1200" dirty="0"/>
              <a:t> </a:t>
            </a:r>
            <a:endParaRPr kumimoji="1" lang="en-US" altLang="ko-KR" sz="1200" dirty="0"/>
          </a:p>
          <a:p>
            <a:r>
              <a:rPr kumimoji="1" lang="en-US" altLang="ko-KR" sz="1200" dirty="0"/>
              <a:t>1</a:t>
            </a:r>
            <a:r>
              <a:rPr kumimoji="1" lang="ko-KR" altLang="en-US" sz="1200" dirty="0"/>
              <a:t>차 캐시에 </a:t>
            </a:r>
            <a:r>
              <a:rPr kumimoji="1" lang="en-US" altLang="ko-KR" sz="1200" dirty="0"/>
              <a:t>DB</a:t>
            </a:r>
            <a:r>
              <a:rPr kumimoji="1" lang="ko-KR" altLang="en-US" sz="1200" dirty="0"/>
              <a:t>에서 조회해온 </a:t>
            </a:r>
            <a:endParaRPr kumimoji="1" lang="en-US" altLang="ko-KR" sz="1200" dirty="0"/>
          </a:p>
          <a:p>
            <a:r>
              <a:rPr kumimoji="1" lang="ko-KR" altLang="en-US" sz="1200" dirty="0"/>
              <a:t>데이터를 </a:t>
            </a:r>
            <a:r>
              <a:rPr kumimoji="1" lang="ko-KR" altLang="en-US" sz="1200" dirty="0" err="1"/>
              <a:t>밀어넣는다</a:t>
            </a:r>
            <a:r>
              <a:rPr kumimoji="1" lang="en-US" altLang="ko-KR" sz="1200" dirty="0"/>
              <a:t>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CF259BD-A656-1E41-80C3-AD44A0AFD9FE}"/>
              </a:ext>
            </a:extLst>
          </p:cNvPr>
          <p:cNvSpPr txBox="1"/>
          <p:nvPr/>
        </p:nvSpPr>
        <p:spPr>
          <a:xfrm>
            <a:off x="5257000" y="4701678"/>
            <a:ext cx="913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4. return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5A7CAEE-F8D9-6949-8784-2DA0BCDA9F7D}"/>
              </a:ext>
            </a:extLst>
          </p:cNvPr>
          <p:cNvSpPr txBox="1"/>
          <p:nvPr/>
        </p:nvSpPr>
        <p:spPr>
          <a:xfrm>
            <a:off x="9075498" y="998589"/>
            <a:ext cx="28117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800" dirty="0"/>
              <a:t>이미지 출처</a:t>
            </a:r>
            <a:endParaRPr kumimoji="1" lang="en-US" altLang="ko-KR" sz="800" dirty="0"/>
          </a:p>
          <a:p>
            <a:r>
              <a:rPr lang="en" altLang="ko-KR" sz="800" dirty="0">
                <a:hlinkClick r:id="rId3"/>
              </a:rPr>
              <a:t>https://www.indiamart.com/proddetail/remote-database-support-service-creation-install-upgrade-setup-20202836673.html</a:t>
            </a:r>
            <a:endParaRPr kumimoji="1" lang="en-US" altLang="ko-KR" sz="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621C5E2-369B-984B-8842-29BD5BBA0E28}"/>
              </a:ext>
            </a:extLst>
          </p:cNvPr>
          <p:cNvSpPr txBox="1"/>
          <p:nvPr/>
        </p:nvSpPr>
        <p:spPr>
          <a:xfrm>
            <a:off x="5970280" y="5115177"/>
            <a:ext cx="572556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 err="1"/>
              <a:t>엔티티</a:t>
            </a:r>
            <a:r>
              <a:rPr kumimoji="1" lang="ko-KR" altLang="en-US" sz="1200" b="1" dirty="0"/>
              <a:t> 매니저</a:t>
            </a:r>
            <a:r>
              <a:rPr kumimoji="1" lang="en-US" altLang="ko-KR" sz="1200" b="1" dirty="0"/>
              <a:t>,</a:t>
            </a:r>
            <a:r>
              <a:rPr kumimoji="1" lang="ko-KR" altLang="en-US" sz="1200" b="1" dirty="0"/>
              <a:t> </a:t>
            </a:r>
            <a:r>
              <a:rPr kumimoji="1" lang="en-US" altLang="ko-KR" sz="1200" b="1" dirty="0"/>
              <a:t>1</a:t>
            </a:r>
            <a:r>
              <a:rPr kumimoji="1" lang="ko-KR" altLang="en-US" sz="1200" b="1" dirty="0"/>
              <a:t>차 캐시</a:t>
            </a:r>
            <a:endParaRPr kumimoji="1" lang="en-US" altLang="ko-KR" sz="1200" b="1" dirty="0"/>
          </a:p>
          <a:p>
            <a:r>
              <a:rPr kumimoji="1" lang="ko-KR" altLang="en-US" sz="1000" dirty="0"/>
              <a:t>데이터 베이스 트랜잭션 단위로 만들고 해당 트랜잭션이 끝날 때 이것을 종료시킨다</a:t>
            </a:r>
            <a:r>
              <a:rPr kumimoji="1" lang="en-US" altLang="ko-KR" sz="1000" dirty="0"/>
              <a:t>.(</a:t>
            </a:r>
            <a:r>
              <a:rPr kumimoji="1" lang="ko-KR" altLang="en-US" sz="1000" dirty="0"/>
              <a:t>자원 반환</a:t>
            </a:r>
            <a:r>
              <a:rPr kumimoji="1" lang="en-US" altLang="ko-KR" sz="1000" dirty="0"/>
              <a:t>)</a:t>
            </a:r>
          </a:p>
          <a:p>
            <a:r>
              <a:rPr kumimoji="1" lang="ko-KR" altLang="en-US" sz="1000" dirty="0"/>
              <a:t>고객의 요청이 하나가 들어와서 해당 비즈니스가 종료되면 이 영속성 컨텍스트 역시 지운다</a:t>
            </a:r>
            <a:r>
              <a:rPr kumimoji="1" lang="en-US" altLang="ko-KR" sz="1000" dirty="0"/>
              <a:t>.</a:t>
            </a:r>
          </a:p>
          <a:p>
            <a:r>
              <a:rPr kumimoji="1" lang="en-US" altLang="ko-KR" sz="1000" dirty="0"/>
              <a:t>1</a:t>
            </a:r>
            <a:r>
              <a:rPr kumimoji="1" lang="ko-KR" altLang="en-US" sz="1000" dirty="0"/>
              <a:t>차 캐시 역시 모두 날라간다</a:t>
            </a:r>
            <a:r>
              <a:rPr kumimoji="1" lang="en-US" altLang="ko-KR" sz="1000" dirty="0"/>
              <a:t>.</a:t>
            </a:r>
            <a:r>
              <a:rPr kumimoji="1" lang="ko-KR" altLang="en-US" sz="1000" dirty="0"/>
              <a:t> 굉장히 짧은 단위인 트랜잭션 내부에서만 이득이 있고</a:t>
            </a:r>
            <a:r>
              <a:rPr kumimoji="1" lang="en-US" altLang="ko-KR" sz="1000" dirty="0"/>
              <a:t>,</a:t>
            </a:r>
          </a:p>
          <a:p>
            <a:r>
              <a:rPr kumimoji="1" lang="ko-KR" altLang="en-US" sz="1000" dirty="0"/>
              <a:t>애플리케이션 전체에서 사용하는 캐시가 아니기 때문에 큰 이득은 없다</a:t>
            </a:r>
            <a:r>
              <a:rPr kumimoji="1" lang="en-US" altLang="ko-KR" sz="1000" dirty="0"/>
              <a:t>.</a:t>
            </a:r>
            <a:r>
              <a:rPr kumimoji="1" lang="ko-KR" altLang="en-US" sz="1000" dirty="0"/>
              <a:t> </a:t>
            </a:r>
            <a:endParaRPr kumimoji="1" lang="en-US" altLang="ko-KR" sz="1000" dirty="0"/>
          </a:p>
          <a:p>
            <a:r>
              <a:rPr kumimoji="1" lang="ko-KR" altLang="en-US" sz="1000" dirty="0"/>
              <a:t>애플리케이션 전체에서 공유하는 캐시는 </a:t>
            </a:r>
            <a:r>
              <a:rPr kumimoji="1" lang="en-US" altLang="ko-KR" sz="1000" dirty="0"/>
              <a:t>JPA/Hibernate</a:t>
            </a:r>
            <a:r>
              <a:rPr kumimoji="1" lang="ko-KR" altLang="en-US" sz="1000" dirty="0"/>
              <a:t> 에서는 </a:t>
            </a:r>
            <a:r>
              <a:rPr kumimoji="1" lang="en-US" altLang="ko-KR" sz="1000" dirty="0"/>
              <a:t>2</a:t>
            </a:r>
            <a:r>
              <a:rPr kumimoji="1" lang="ko-KR" altLang="en-US" sz="1000" dirty="0"/>
              <a:t>차 캐시라고 불린다</a:t>
            </a:r>
            <a:r>
              <a:rPr kumimoji="1" lang="en-US" altLang="ko-KR" sz="1000" dirty="0"/>
              <a:t>.</a:t>
            </a:r>
          </a:p>
          <a:p>
            <a:endParaRPr kumimoji="1" lang="en-US" altLang="ko-KR" sz="1000" dirty="0"/>
          </a:p>
          <a:p>
            <a:r>
              <a:rPr kumimoji="1" lang="en-US" altLang="ko-KR" sz="1000" dirty="0"/>
              <a:t>1</a:t>
            </a:r>
            <a:r>
              <a:rPr kumimoji="1" lang="ko-KR" altLang="en-US" sz="1000" dirty="0"/>
              <a:t>차 캐시는 데이터베이스 트랜잭션 안에서만 효과가 있기 때문에 성능의 이점을 얻을 만한</a:t>
            </a:r>
            <a:endParaRPr kumimoji="1" lang="en-US" altLang="ko-KR" sz="1000" dirty="0"/>
          </a:p>
          <a:p>
            <a:r>
              <a:rPr kumimoji="1" lang="ko-KR" altLang="en-US" sz="1000" dirty="0"/>
              <a:t>큰 장점은 되지 못한다</a:t>
            </a:r>
            <a:r>
              <a:rPr kumimoji="1" lang="en-US" altLang="ko-KR" sz="1000" dirty="0"/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F1378E-ADA5-F348-B1F7-6E87409D302E}"/>
              </a:ext>
            </a:extLst>
          </p:cNvPr>
          <p:cNvSpPr txBox="1"/>
          <p:nvPr/>
        </p:nvSpPr>
        <p:spPr>
          <a:xfrm>
            <a:off x="3190308" y="2884924"/>
            <a:ext cx="17971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Entity Manager</a:t>
            </a:r>
          </a:p>
        </p:txBody>
      </p:sp>
    </p:spTree>
    <p:extLst>
      <p:ext uri="{BB962C8B-B14F-4D97-AF65-F5344CB8AC3E}">
        <p14:creationId xmlns:p14="http://schemas.microsoft.com/office/powerpoint/2010/main" val="13317433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조회</a:t>
            </a:r>
            <a:r>
              <a:rPr kumimoji="1" lang="en-US" altLang="ko-KR" sz="3200" b="1" dirty="0"/>
              <a:t>,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1</a:t>
            </a:r>
            <a:r>
              <a:rPr kumimoji="1" lang="ko-KR" altLang="en-US" sz="3200" b="1" dirty="0"/>
              <a:t>차 캐시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예제</a:t>
            </a:r>
            <a:r>
              <a:rPr kumimoji="1" lang="en-US" altLang="ko-KR" sz="3200" b="1" dirty="0"/>
              <a:t> (1)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2BD5278-1EB2-B34F-95EA-A317B1C97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15" y="979394"/>
            <a:ext cx="6794500" cy="52578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5F15F0F-D24B-BA47-B67E-1B9160AF4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9266" y="1769036"/>
            <a:ext cx="3698688" cy="254867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B28AB52-77ED-0949-8055-922B618BE14D}"/>
              </a:ext>
            </a:extLst>
          </p:cNvPr>
          <p:cNvSpPr txBox="1"/>
          <p:nvPr/>
        </p:nvSpPr>
        <p:spPr>
          <a:xfrm>
            <a:off x="7489266" y="1203512"/>
            <a:ext cx="297339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/>
              <a:t>출력</a:t>
            </a:r>
            <a:r>
              <a:rPr kumimoji="1" lang="en-US" altLang="ko-KR" sz="1200" b="1" dirty="0"/>
              <a:t> </a:t>
            </a:r>
            <a:r>
              <a:rPr kumimoji="1" lang="ko-KR" altLang="en-US" sz="1200" b="1" dirty="0"/>
              <a:t>결과</a:t>
            </a:r>
          </a:p>
          <a:p>
            <a:r>
              <a:rPr kumimoji="1" lang="ko-KR" altLang="en-US" sz="1000" dirty="0" err="1"/>
              <a:t>조회용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SQL</a:t>
            </a:r>
            <a:r>
              <a:rPr kumimoji="1" lang="ko-KR" altLang="en-US" sz="1000" dirty="0"/>
              <a:t> 이 나가지 않는 것을 확인 가능하다</a:t>
            </a:r>
            <a:r>
              <a:rPr kumimoji="1" lang="en-US" altLang="ko-KR" sz="1000" dirty="0"/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E68629D-DB9E-1540-B5D2-11CE525938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9266" y="5324428"/>
            <a:ext cx="3698688" cy="37814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99C84B9-360B-7E44-93EA-D6B2793C5EDA}"/>
              </a:ext>
            </a:extLst>
          </p:cNvPr>
          <p:cNvSpPr txBox="1"/>
          <p:nvPr/>
        </p:nvSpPr>
        <p:spPr>
          <a:xfrm>
            <a:off x="7426513" y="4941655"/>
            <a:ext cx="29733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DATABASE </a:t>
            </a:r>
            <a:r>
              <a:rPr kumimoji="1" lang="ko-KR" altLang="en-US" sz="1200" b="1" dirty="0"/>
              <a:t>데이터</a:t>
            </a:r>
          </a:p>
        </p:txBody>
      </p:sp>
    </p:spTree>
    <p:extLst>
      <p:ext uri="{BB962C8B-B14F-4D97-AF65-F5344CB8AC3E}">
        <p14:creationId xmlns:p14="http://schemas.microsoft.com/office/powerpoint/2010/main" val="22308781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조회</a:t>
            </a:r>
            <a:r>
              <a:rPr kumimoji="1" lang="en-US" altLang="ko-KR" sz="3200" b="1" dirty="0"/>
              <a:t>,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1</a:t>
            </a:r>
            <a:r>
              <a:rPr kumimoji="1" lang="ko-KR" altLang="en-US" sz="3200" b="1" dirty="0"/>
              <a:t>차 캐시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예제</a:t>
            </a:r>
            <a:r>
              <a:rPr kumimoji="1" lang="en-US" altLang="ko-KR" sz="3200" b="1" dirty="0"/>
              <a:t> (2)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28AB52-77ED-0949-8055-922B618BE14D}"/>
              </a:ext>
            </a:extLst>
          </p:cNvPr>
          <p:cNvSpPr txBox="1"/>
          <p:nvPr/>
        </p:nvSpPr>
        <p:spPr>
          <a:xfrm>
            <a:off x="7408584" y="1203512"/>
            <a:ext cx="429932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/>
              <a:t>출력</a:t>
            </a:r>
            <a:r>
              <a:rPr kumimoji="1" lang="en-US" altLang="ko-KR" sz="1200" b="1" dirty="0"/>
              <a:t> </a:t>
            </a:r>
            <a:r>
              <a:rPr kumimoji="1" lang="ko-KR" altLang="en-US" sz="1200" b="1" dirty="0"/>
              <a:t>결과</a:t>
            </a:r>
          </a:p>
          <a:p>
            <a:r>
              <a:rPr kumimoji="1" lang="ko-KR" altLang="en-US" sz="1000" dirty="0"/>
              <a:t>영속성 컨텍스트 내부의 </a:t>
            </a:r>
            <a:r>
              <a:rPr kumimoji="1" lang="en-US" altLang="ko-KR" sz="1000" dirty="0"/>
              <a:t>1</a:t>
            </a:r>
            <a:r>
              <a:rPr kumimoji="1" lang="ko-KR" altLang="en-US" sz="1000" dirty="0"/>
              <a:t>차 캐시에 </a:t>
            </a:r>
            <a:r>
              <a:rPr kumimoji="1" lang="en-US" altLang="ko-KR" sz="1000" dirty="0"/>
              <a:t>“Jordan”</a:t>
            </a:r>
            <a:r>
              <a:rPr kumimoji="1" lang="ko-KR" altLang="en-US" sz="1000" dirty="0"/>
              <a:t> 에 대한 </a:t>
            </a:r>
            <a:r>
              <a:rPr kumimoji="1" lang="en-US" altLang="ko-KR" sz="1000" dirty="0"/>
              <a:t>Entity</a:t>
            </a:r>
            <a:r>
              <a:rPr kumimoji="1" lang="ko-KR" altLang="en-US" sz="1000" dirty="0"/>
              <a:t> 가 없는 </a:t>
            </a:r>
            <a:endParaRPr kumimoji="1" lang="en-US" altLang="ko-KR" sz="1000" dirty="0"/>
          </a:p>
          <a:p>
            <a:r>
              <a:rPr kumimoji="1" lang="ko-KR" altLang="en-US" sz="1000" dirty="0"/>
              <a:t>첫번째 </a:t>
            </a:r>
            <a:r>
              <a:rPr kumimoji="1" lang="en-US" altLang="ko-KR" sz="1000" dirty="0"/>
              <a:t>find()</a:t>
            </a:r>
            <a:r>
              <a:rPr kumimoji="1" lang="ko-KR" altLang="en-US" sz="1000" dirty="0"/>
              <a:t>에 대한 </a:t>
            </a:r>
            <a:r>
              <a:rPr kumimoji="1" lang="en-US" altLang="ko-KR" sz="1000" dirty="0"/>
              <a:t>SELECT </a:t>
            </a:r>
            <a:r>
              <a:rPr kumimoji="1" lang="ko-KR" altLang="en-US" sz="1000" dirty="0"/>
              <a:t>쿼리만 나가고</a:t>
            </a:r>
            <a:endParaRPr kumimoji="1" lang="en-US" altLang="ko-KR" sz="1000" dirty="0"/>
          </a:p>
          <a:p>
            <a:r>
              <a:rPr kumimoji="1" lang="ko-KR" altLang="en-US" sz="1000" dirty="0"/>
              <a:t>영속성 컨텍스트 내부의 </a:t>
            </a:r>
            <a:r>
              <a:rPr kumimoji="1" lang="en-US" altLang="ko-KR" sz="1000" dirty="0"/>
              <a:t>1</a:t>
            </a:r>
            <a:r>
              <a:rPr kumimoji="1" lang="ko-KR" altLang="en-US" sz="1000" dirty="0"/>
              <a:t>차 캐시에 </a:t>
            </a:r>
            <a:r>
              <a:rPr kumimoji="1" lang="en-US" altLang="ko-KR" sz="1000" dirty="0"/>
              <a:t>“Jordan”</a:t>
            </a:r>
            <a:r>
              <a:rPr kumimoji="1" lang="ko-KR" altLang="en-US" sz="1000" dirty="0"/>
              <a:t> 에 대한 </a:t>
            </a:r>
            <a:r>
              <a:rPr kumimoji="1" lang="en-US" altLang="ko-KR" sz="1000" dirty="0"/>
              <a:t>Entity</a:t>
            </a:r>
            <a:r>
              <a:rPr kumimoji="1" lang="ko-KR" altLang="en-US" sz="1000" dirty="0"/>
              <a:t> 가 있는</a:t>
            </a:r>
            <a:endParaRPr kumimoji="1" lang="en-US" altLang="ko-KR" sz="1000" dirty="0"/>
          </a:p>
          <a:p>
            <a:r>
              <a:rPr kumimoji="1" lang="ko-KR" altLang="en-US" sz="1000" dirty="0"/>
              <a:t>두번째 </a:t>
            </a:r>
            <a:r>
              <a:rPr kumimoji="1" lang="en-US" altLang="ko-KR" sz="1000" dirty="0"/>
              <a:t>find()</a:t>
            </a:r>
            <a:r>
              <a:rPr kumimoji="1" lang="ko-KR" altLang="en-US" sz="1000" dirty="0"/>
              <a:t>에 대한 </a:t>
            </a:r>
            <a:r>
              <a:rPr kumimoji="1" lang="en-US" altLang="ko-KR" sz="1000" dirty="0"/>
              <a:t>SELECT </a:t>
            </a:r>
            <a:r>
              <a:rPr kumimoji="1" lang="ko-KR" altLang="en-US" sz="1000" dirty="0"/>
              <a:t>쿼리는 나가지 않는다</a:t>
            </a:r>
            <a:r>
              <a:rPr kumimoji="1" lang="en-US" altLang="ko-KR" sz="1000" dirty="0"/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E68629D-DB9E-1540-B5D2-11CE52593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9266" y="5324428"/>
            <a:ext cx="3698688" cy="37814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99C84B9-360B-7E44-93EA-D6B2793C5EDA}"/>
              </a:ext>
            </a:extLst>
          </p:cNvPr>
          <p:cNvSpPr txBox="1"/>
          <p:nvPr/>
        </p:nvSpPr>
        <p:spPr>
          <a:xfrm>
            <a:off x="7408584" y="4959584"/>
            <a:ext cx="29733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DATABASE </a:t>
            </a:r>
            <a:r>
              <a:rPr kumimoji="1" lang="ko-KR" altLang="en-US" sz="1200" b="1" dirty="0"/>
              <a:t>데이터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41E31C-C85E-9342-98BF-2FDBCAA747CA}"/>
              </a:ext>
            </a:extLst>
          </p:cNvPr>
          <p:cNvSpPr txBox="1"/>
          <p:nvPr/>
        </p:nvSpPr>
        <p:spPr>
          <a:xfrm>
            <a:off x="-1" y="961462"/>
            <a:ext cx="6983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이전 페이지</a:t>
            </a:r>
            <a:r>
              <a:rPr kumimoji="1" lang="en-US" altLang="ko-KR" sz="1200" dirty="0"/>
              <a:t>(</a:t>
            </a:r>
            <a:r>
              <a:rPr kumimoji="1" lang="ko-KR" altLang="en-US" sz="1200" b="1" dirty="0" err="1"/>
              <a:t>엔티티</a:t>
            </a:r>
            <a:r>
              <a:rPr kumimoji="1" lang="ko-KR" altLang="en-US" sz="1200" b="1" dirty="0"/>
              <a:t> 조회</a:t>
            </a:r>
            <a:r>
              <a:rPr kumimoji="1" lang="en-US" altLang="ko-KR" sz="1200" b="1" dirty="0"/>
              <a:t>,</a:t>
            </a:r>
            <a:r>
              <a:rPr kumimoji="1" lang="ko-KR" altLang="en-US" sz="1200" b="1" dirty="0"/>
              <a:t> </a:t>
            </a:r>
            <a:r>
              <a:rPr kumimoji="1" lang="en-US" altLang="ko-KR" sz="1200" b="1" dirty="0"/>
              <a:t>1</a:t>
            </a:r>
            <a:r>
              <a:rPr kumimoji="1" lang="ko-KR" altLang="en-US" sz="1200" b="1" dirty="0"/>
              <a:t>차 캐시 </a:t>
            </a:r>
            <a:r>
              <a:rPr kumimoji="1" lang="en-US" altLang="ko-KR" sz="1200" b="1" dirty="0"/>
              <a:t>–</a:t>
            </a:r>
            <a:r>
              <a:rPr kumimoji="1" lang="ko-KR" altLang="en-US" sz="1200" b="1" dirty="0"/>
              <a:t> 예제</a:t>
            </a:r>
            <a:r>
              <a:rPr kumimoji="1" lang="en-US" altLang="ko-KR" sz="1200" b="1" dirty="0"/>
              <a:t>(1)</a:t>
            </a:r>
            <a:r>
              <a:rPr kumimoji="1" lang="en-US" altLang="ko-KR" sz="1200" dirty="0"/>
              <a:t>)</a:t>
            </a:r>
            <a:r>
              <a:rPr kumimoji="1" lang="ko-KR" altLang="en-US" sz="1200" dirty="0"/>
              <a:t>에서 실행한 것의 </a:t>
            </a:r>
            <a:r>
              <a:rPr kumimoji="1" lang="en-US" altLang="ko-KR" sz="1200" dirty="0"/>
              <a:t>DB</a:t>
            </a:r>
            <a:r>
              <a:rPr kumimoji="1" lang="ko-KR" altLang="en-US" sz="1200" dirty="0"/>
              <a:t> 결과를 그대로 두고</a:t>
            </a:r>
            <a:endParaRPr kumimoji="1" lang="en-US" altLang="ko-KR" sz="1200" dirty="0"/>
          </a:p>
          <a:p>
            <a:r>
              <a:rPr kumimoji="1" lang="ko-KR" altLang="en-US" sz="1200" dirty="0"/>
              <a:t>아래와 같이 같은 </a:t>
            </a:r>
            <a:r>
              <a:rPr kumimoji="1" lang="en-US" altLang="ko-KR" sz="1200" dirty="0"/>
              <a:t>SELECT </a:t>
            </a:r>
            <a:r>
              <a:rPr kumimoji="1" lang="ko-KR" altLang="en-US" sz="1200" dirty="0"/>
              <a:t>구문을 </a:t>
            </a:r>
            <a:r>
              <a:rPr kumimoji="1" lang="ko-KR" altLang="en-US" sz="1200" dirty="0" err="1"/>
              <a:t>두번</a:t>
            </a:r>
            <a:r>
              <a:rPr kumimoji="1" lang="ko-KR" altLang="en-US" sz="1200" dirty="0"/>
              <a:t> 실행해보자</a:t>
            </a:r>
            <a:r>
              <a:rPr kumimoji="1" lang="en-US" altLang="ko-KR" sz="12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3B6B10-DA05-D645-8B44-682D74605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2353"/>
            <a:ext cx="6998005" cy="437538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F5C3169-7061-6A46-9BD7-9759672EA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9266" y="2099030"/>
            <a:ext cx="3729331" cy="277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2471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조회</a:t>
            </a:r>
            <a:r>
              <a:rPr kumimoji="1" lang="en-US" altLang="ko-KR" sz="3200" b="1" dirty="0"/>
              <a:t>,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1</a:t>
            </a:r>
            <a:r>
              <a:rPr kumimoji="1" lang="ko-KR" altLang="en-US" sz="3200" b="1" dirty="0"/>
              <a:t>차 캐시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정리해보면</a:t>
            </a:r>
            <a:r>
              <a:rPr kumimoji="1" lang="en-US" altLang="ko-KR" sz="3200" b="1" dirty="0"/>
              <a:t>…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28AB52-77ED-0949-8055-922B618BE14D}"/>
              </a:ext>
            </a:extLst>
          </p:cNvPr>
          <p:cNvSpPr txBox="1"/>
          <p:nvPr/>
        </p:nvSpPr>
        <p:spPr>
          <a:xfrm>
            <a:off x="2621431" y="2180665"/>
            <a:ext cx="64777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일반적으로 크게 도움이 되지 않을 듯해 보인다</a:t>
            </a:r>
            <a:r>
              <a:rPr kumimoji="1" lang="en-US" altLang="ko-KR" sz="1200" dirty="0"/>
              <a:t>.</a:t>
            </a:r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Transactional </a:t>
            </a:r>
            <a:r>
              <a:rPr kumimoji="1" lang="ko-KR" altLang="en-US" sz="1200" dirty="0"/>
              <a:t>로 묶인 하나의 비즈니스 </a:t>
            </a:r>
            <a:r>
              <a:rPr kumimoji="1" lang="ko-KR" altLang="en-US" sz="1200" dirty="0" err="1"/>
              <a:t>로직이</a:t>
            </a:r>
            <a:r>
              <a:rPr kumimoji="1" lang="ko-KR" altLang="en-US" sz="1200" dirty="0"/>
              <a:t> 굉장히 복잡해서 </a:t>
            </a:r>
            <a:endParaRPr kumimoji="1" lang="en-US" altLang="ko-KR" sz="1200" dirty="0"/>
          </a:p>
          <a:p>
            <a:r>
              <a:rPr kumimoji="1" lang="ko-KR" altLang="en-US" sz="1200" dirty="0"/>
              <a:t>한번 조회했던 </a:t>
            </a:r>
            <a:r>
              <a:rPr kumimoji="1" lang="ko-KR" altLang="en-US" sz="1200" dirty="0" err="1"/>
              <a:t>엔티티를</a:t>
            </a:r>
            <a:r>
              <a:rPr kumimoji="1" lang="ko-KR" altLang="en-US" sz="1200" dirty="0"/>
              <a:t> 중복해서 다시 조회해야 하는 경우에는 이점이 있을 수 있다</a:t>
            </a:r>
            <a:r>
              <a:rPr kumimoji="1" lang="en-US" altLang="ko-KR" sz="1200" dirty="0"/>
              <a:t>.</a:t>
            </a:r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(</a:t>
            </a:r>
            <a:r>
              <a:rPr kumimoji="1" lang="ko-KR" altLang="en-US" sz="1200" dirty="0"/>
              <a:t>예를 들면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그래프를 표현하기 위해 가져온 </a:t>
            </a:r>
            <a:r>
              <a:rPr kumimoji="1" lang="ko-KR" altLang="en-US" sz="1200" dirty="0" err="1"/>
              <a:t>시계열</a:t>
            </a:r>
            <a:r>
              <a:rPr kumimoji="1" lang="ko-KR" altLang="en-US" sz="1200" dirty="0"/>
              <a:t> 데이터에 대해 데이터 요약을 제공해주어야 하는 경우 애플리케이션 단에서 </a:t>
            </a:r>
            <a:r>
              <a:rPr kumimoji="1" lang="en-US" altLang="ko-KR" sz="1200" dirty="0"/>
              <a:t>SUM, GROUP BY </a:t>
            </a:r>
            <a:r>
              <a:rPr kumimoji="1" lang="ko-KR" altLang="en-US" sz="1200" dirty="0"/>
              <a:t>등을 수행하는 경우</a:t>
            </a:r>
            <a:r>
              <a:rPr kumimoji="1" lang="en-US" altLang="ko-KR" sz="1200" dirty="0"/>
              <a:t>)</a:t>
            </a:r>
          </a:p>
          <a:p>
            <a:endParaRPr kumimoji="1" lang="en-US" altLang="ko-KR" sz="1200" dirty="0"/>
          </a:p>
          <a:p>
            <a:r>
              <a:rPr kumimoji="1" lang="ko-KR" altLang="en-US" sz="1200" dirty="0"/>
              <a:t>오히려 이런 컨셉을 이해하고 나면 성능보다는</a:t>
            </a:r>
            <a:endParaRPr kumimoji="1" lang="en-US" altLang="ko-KR" sz="1200" dirty="0"/>
          </a:p>
          <a:p>
            <a:r>
              <a:rPr kumimoji="1" lang="ko-KR" altLang="en-US" sz="1200" dirty="0"/>
              <a:t>객체 지향적인 컨셉이 주는 이점이 있다</a:t>
            </a:r>
            <a:r>
              <a:rPr kumimoji="1" lang="en-US" altLang="ko-KR" sz="1200" dirty="0"/>
              <a:t>.</a:t>
            </a:r>
            <a:endParaRPr kumimoji="1"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03324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1282E3-F737-944D-9487-960E1CEB6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엔티티</a:t>
            </a:r>
            <a:r>
              <a:rPr kumimoji="1" lang="ko-KR" altLang="en-US" dirty="0"/>
              <a:t> 동일성 보장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964ECC-2201-4940-9E0A-0C6B537158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엔티티</a:t>
            </a:r>
            <a:r>
              <a:rPr kumimoji="1" lang="ko-KR" altLang="en-US" dirty="0"/>
              <a:t> 객체의 </a:t>
            </a:r>
            <a:r>
              <a:rPr kumimoji="1" lang="en-US" altLang="ko-KR" dirty="0"/>
              <a:t>==</a:t>
            </a:r>
            <a:r>
              <a:rPr kumimoji="1" lang="ko-KR" altLang="en-US" dirty="0"/>
              <a:t> 비교</a:t>
            </a:r>
          </a:p>
        </p:txBody>
      </p:sp>
    </p:spTree>
    <p:extLst>
      <p:ext uri="{BB962C8B-B14F-4D97-AF65-F5344CB8AC3E}">
        <p14:creationId xmlns:p14="http://schemas.microsoft.com/office/powerpoint/2010/main" val="37241175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동일성 보장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예제</a:t>
            </a:r>
            <a:r>
              <a:rPr kumimoji="1" lang="en-US" altLang="ko-KR" sz="3200" b="1" dirty="0"/>
              <a:t> (1)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28AB52-77ED-0949-8055-922B618BE14D}"/>
              </a:ext>
            </a:extLst>
          </p:cNvPr>
          <p:cNvSpPr txBox="1"/>
          <p:nvPr/>
        </p:nvSpPr>
        <p:spPr>
          <a:xfrm>
            <a:off x="7408584" y="1203512"/>
            <a:ext cx="42993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/>
              <a:t>출력</a:t>
            </a:r>
            <a:r>
              <a:rPr kumimoji="1" lang="en-US" altLang="ko-KR" sz="1200" b="1" dirty="0"/>
              <a:t> </a:t>
            </a:r>
            <a:r>
              <a:rPr kumimoji="1" lang="ko-KR" altLang="en-US" sz="1200" b="1" dirty="0"/>
              <a:t>결과</a:t>
            </a:r>
          </a:p>
          <a:p>
            <a:r>
              <a:rPr kumimoji="1" lang="ko-KR" altLang="en-US" sz="1000" dirty="0"/>
              <a:t>다른 변수에 저장한 같은 </a:t>
            </a:r>
            <a:r>
              <a:rPr kumimoji="1" lang="ko-KR" altLang="en-US" sz="1000" dirty="0" err="1"/>
              <a:t>엔티티</a:t>
            </a:r>
            <a:r>
              <a:rPr kumimoji="1" lang="ko-KR" altLang="en-US" sz="1000" dirty="0"/>
              <a:t> 객체가 같은 것을 보장하고 있다</a:t>
            </a:r>
            <a:r>
              <a:rPr kumimoji="1" lang="en-US" altLang="ko-KR" sz="1000" dirty="0"/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E68629D-DB9E-1540-B5D2-11CE52593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9266" y="5521652"/>
            <a:ext cx="3698688" cy="37814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99C84B9-360B-7E44-93EA-D6B2793C5EDA}"/>
              </a:ext>
            </a:extLst>
          </p:cNvPr>
          <p:cNvSpPr txBox="1"/>
          <p:nvPr/>
        </p:nvSpPr>
        <p:spPr>
          <a:xfrm>
            <a:off x="7408584" y="5156808"/>
            <a:ext cx="29733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DATABASE </a:t>
            </a:r>
            <a:r>
              <a:rPr kumimoji="1" lang="ko-KR" altLang="en-US" sz="1200" b="1" dirty="0"/>
              <a:t>데이터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41E31C-C85E-9342-98BF-2FDBCAA747CA}"/>
              </a:ext>
            </a:extLst>
          </p:cNvPr>
          <p:cNvSpPr txBox="1"/>
          <p:nvPr/>
        </p:nvSpPr>
        <p:spPr>
          <a:xfrm>
            <a:off x="-1" y="961462"/>
            <a:ext cx="6983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이전 페이지 </a:t>
            </a:r>
            <a:r>
              <a:rPr kumimoji="1" lang="en-US" altLang="ko-KR" sz="1200" dirty="0"/>
              <a:t>(</a:t>
            </a:r>
            <a:r>
              <a:rPr kumimoji="1" lang="ko-KR" altLang="en-US" sz="1200" b="1" dirty="0" err="1"/>
              <a:t>엔티티</a:t>
            </a:r>
            <a:r>
              <a:rPr kumimoji="1" lang="ko-KR" altLang="en-US" sz="1200" b="1" dirty="0"/>
              <a:t> 조회</a:t>
            </a:r>
            <a:r>
              <a:rPr kumimoji="1" lang="en-US" altLang="ko-KR" sz="1200" b="1" dirty="0"/>
              <a:t>,</a:t>
            </a:r>
            <a:r>
              <a:rPr kumimoji="1" lang="ko-KR" altLang="en-US" sz="1200" b="1" dirty="0"/>
              <a:t> </a:t>
            </a:r>
            <a:r>
              <a:rPr kumimoji="1" lang="en-US" altLang="ko-KR" sz="1200" b="1" dirty="0"/>
              <a:t>1</a:t>
            </a:r>
            <a:r>
              <a:rPr kumimoji="1" lang="ko-KR" altLang="en-US" sz="1200" b="1" dirty="0"/>
              <a:t>차 캐시 </a:t>
            </a:r>
            <a:r>
              <a:rPr kumimoji="1" lang="en-US" altLang="ko-KR" sz="1200" b="1" dirty="0"/>
              <a:t>–</a:t>
            </a:r>
            <a:r>
              <a:rPr kumimoji="1" lang="ko-KR" altLang="en-US" sz="1200" b="1" dirty="0"/>
              <a:t> 예제</a:t>
            </a:r>
            <a:r>
              <a:rPr kumimoji="1" lang="en-US" altLang="ko-KR" sz="1200" b="1" dirty="0"/>
              <a:t>(1)</a:t>
            </a:r>
            <a:r>
              <a:rPr kumimoji="1" lang="en-US" altLang="ko-KR" sz="1200" dirty="0"/>
              <a:t>)</a:t>
            </a:r>
            <a:r>
              <a:rPr kumimoji="1" lang="ko-KR" altLang="en-US" sz="1200" dirty="0"/>
              <a:t>에서 실행한 것의 </a:t>
            </a:r>
            <a:r>
              <a:rPr kumimoji="1" lang="en-US" altLang="ko-KR" sz="1200" dirty="0"/>
              <a:t>DB</a:t>
            </a:r>
            <a:r>
              <a:rPr kumimoji="1" lang="ko-KR" altLang="en-US" sz="1200" dirty="0"/>
              <a:t> 결과를 그대로 두고</a:t>
            </a:r>
            <a:endParaRPr kumimoji="1" lang="en-US" altLang="ko-KR" sz="1200" dirty="0"/>
          </a:p>
          <a:p>
            <a:r>
              <a:rPr kumimoji="1" lang="ko-KR" altLang="en-US" sz="1200" dirty="0"/>
              <a:t>아래의 예제를 실행해보자</a:t>
            </a:r>
            <a:r>
              <a:rPr kumimoji="1" lang="en-US" altLang="ko-KR" sz="1200" dirty="0"/>
              <a:t>.</a:t>
            </a:r>
          </a:p>
          <a:p>
            <a:r>
              <a:rPr kumimoji="1" lang="en-US" altLang="ko-KR" sz="1200" dirty="0"/>
              <a:t>(</a:t>
            </a:r>
            <a:r>
              <a:rPr kumimoji="1" lang="ko-KR" altLang="en-US" sz="1200" dirty="0"/>
              <a:t>다른 변수에 저장한 같은 </a:t>
            </a:r>
            <a:r>
              <a:rPr kumimoji="1" lang="ko-KR" altLang="en-US" sz="1200" dirty="0" err="1"/>
              <a:t>엔티티</a:t>
            </a:r>
            <a:r>
              <a:rPr kumimoji="1" lang="ko-KR" altLang="en-US" sz="1200" dirty="0"/>
              <a:t> 객체가 </a:t>
            </a:r>
            <a:r>
              <a:rPr kumimoji="1" lang="ko-KR" altLang="en-US" sz="1200" dirty="0" err="1"/>
              <a:t>같은것을</a:t>
            </a:r>
            <a:r>
              <a:rPr kumimoji="1" lang="ko-KR" altLang="en-US" sz="1200" dirty="0"/>
              <a:t> 보장하는지 확인해보는 예제</a:t>
            </a:r>
            <a:r>
              <a:rPr kumimoji="1" lang="en-US" altLang="ko-KR" sz="1200" dirty="0"/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7F0B40F-5091-904B-A80F-6CE2D6D8A9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8" y="1721222"/>
            <a:ext cx="7059166" cy="456303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2642395-4AC6-9448-9B56-D313D5B66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9266" y="1721222"/>
            <a:ext cx="3698688" cy="316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3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동일성 보장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정리해보면</a:t>
            </a:r>
            <a:r>
              <a:rPr kumimoji="1" lang="en-US" altLang="ko-KR" sz="3200" b="1" dirty="0"/>
              <a:t>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7E5660-0FE5-134C-A101-AAE62C40B86F}"/>
              </a:ext>
            </a:extLst>
          </p:cNvPr>
          <p:cNvSpPr txBox="1"/>
          <p:nvPr/>
        </p:nvSpPr>
        <p:spPr>
          <a:xfrm>
            <a:off x="1805642" y="2010335"/>
            <a:ext cx="64777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강의에서는 아래와 같이 정리해주고 있다</a:t>
            </a:r>
            <a:r>
              <a:rPr kumimoji="1" lang="en-US" altLang="ko-KR" sz="1200" dirty="0"/>
              <a:t>.</a:t>
            </a:r>
          </a:p>
          <a:p>
            <a:r>
              <a:rPr kumimoji="1" lang="ko-KR" altLang="en-US" sz="1200" dirty="0"/>
              <a:t>조금 어렵게 개념적으로 설명하면 아래와 같은 내용이 된다</a:t>
            </a:r>
            <a:r>
              <a:rPr kumimoji="1" lang="en-US" altLang="ko-KR" sz="1200" dirty="0"/>
              <a:t>.</a:t>
            </a:r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1</a:t>
            </a:r>
            <a:r>
              <a:rPr kumimoji="1" lang="ko-KR" altLang="en-US" sz="1200" dirty="0"/>
              <a:t>차 캐시로 반복 가능한 읽기 </a:t>
            </a:r>
            <a:r>
              <a:rPr kumimoji="1" lang="en-US" altLang="ko-KR" sz="1200" dirty="0"/>
              <a:t>(REPEATABLE READ) </a:t>
            </a:r>
            <a:r>
              <a:rPr kumimoji="1" lang="ko-KR" altLang="en-US" sz="1200" dirty="0"/>
              <a:t>등급의 트랜잭션 격리 수준을</a:t>
            </a:r>
            <a:endParaRPr kumimoji="1" lang="en-US" altLang="ko-KR" sz="1200" dirty="0"/>
          </a:p>
          <a:p>
            <a:r>
              <a:rPr kumimoji="1" lang="ko-KR" altLang="en-US" sz="1200" dirty="0"/>
              <a:t>데이터베이스가 아닌 애플리케이션 차원에서 제공한다</a:t>
            </a:r>
            <a:r>
              <a:rPr kumimoji="1" lang="en-US" altLang="ko-KR" sz="1200" dirty="0"/>
              <a:t>.</a:t>
            </a:r>
            <a:endParaRPr kumimoji="1"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885317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1282E3-F737-944D-9487-960E1CEB6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엔티티</a:t>
            </a:r>
            <a:r>
              <a:rPr kumimoji="1" lang="ko-KR" altLang="en-US" dirty="0"/>
              <a:t> 동일성 보장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964ECC-2201-4940-9E0A-0C6B537158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엔티티</a:t>
            </a:r>
            <a:r>
              <a:rPr kumimoji="1" lang="ko-KR" altLang="en-US" dirty="0"/>
              <a:t> 객체의 </a:t>
            </a:r>
            <a:r>
              <a:rPr kumimoji="1" lang="en-US" altLang="ko-KR" dirty="0"/>
              <a:t>==</a:t>
            </a:r>
            <a:r>
              <a:rPr kumimoji="1" lang="ko-KR" altLang="en-US" dirty="0"/>
              <a:t> 비교</a:t>
            </a:r>
          </a:p>
        </p:txBody>
      </p:sp>
    </p:spTree>
    <p:extLst>
      <p:ext uri="{BB962C8B-B14F-4D97-AF65-F5344CB8AC3E}">
        <p14:creationId xmlns:p14="http://schemas.microsoft.com/office/powerpoint/2010/main" val="27307823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등록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쓰기 지연</a:t>
            </a:r>
            <a:endParaRPr kumimoji="1" lang="en-US" altLang="ko-KR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9A83F0-9A5C-474C-984F-2C21A3D378A8}"/>
              </a:ext>
            </a:extLst>
          </p:cNvPr>
          <p:cNvSpPr txBox="1"/>
          <p:nvPr/>
        </p:nvSpPr>
        <p:spPr>
          <a:xfrm>
            <a:off x="294290" y="1508235"/>
            <a:ext cx="3978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b="1" dirty="0" err="1"/>
              <a:t>em.persist</a:t>
            </a:r>
            <a:r>
              <a:rPr kumimoji="1" lang="en-US" altLang="ko-KR" sz="3200" b="1" dirty="0"/>
              <a:t> (emp1);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2BBADA-5520-A749-8712-7E88357A0990}"/>
              </a:ext>
            </a:extLst>
          </p:cNvPr>
          <p:cNvSpPr txBox="1"/>
          <p:nvPr/>
        </p:nvSpPr>
        <p:spPr>
          <a:xfrm>
            <a:off x="388555" y="4923593"/>
            <a:ext cx="3978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b="1" dirty="0" err="1"/>
              <a:t>em.persist</a:t>
            </a:r>
            <a:r>
              <a:rPr kumimoji="1" lang="en-US" altLang="ko-KR" sz="3200" b="1" dirty="0"/>
              <a:t> (emp2);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F5D0C2D-A4A7-844C-9766-3D4748A9125A}"/>
              </a:ext>
            </a:extLst>
          </p:cNvPr>
          <p:cNvSpPr/>
          <p:nvPr/>
        </p:nvSpPr>
        <p:spPr>
          <a:xfrm>
            <a:off x="5123794" y="301575"/>
            <a:ext cx="4716516" cy="2932385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CA010C-5B45-3F4C-8957-F2503FDD9FBE}"/>
              </a:ext>
            </a:extLst>
          </p:cNvPr>
          <p:cNvSpPr txBox="1"/>
          <p:nvPr/>
        </p:nvSpPr>
        <p:spPr>
          <a:xfrm>
            <a:off x="6287798" y="328262"/>
            <a:ext cx="2262349" cy="407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b="1" dirty="0"/>
              <a:t>영속성 컨텍스트</a:t>
            </a:r>
            <a:endParaRPr kumimoji="1" lang="en-US" altLang="ko-KR" sz="20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2483E4B-8FED-B843-A05D-5167264E9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1026" y="1029354"/>
            <a:ext cx="1768029" cy="1329558"/>
          </a:xfrm>
          <a:prstGeom prst="rect">
            <a:avLst/>
          </a:prstGeom>
        </p:spPr>
      </p:pic>
      <p:sp>
        <p:nvSpPr>
          <p:cNvPr id="3" name="원통[C] 2">
            <a:extLst>
              <a:ext uri="{FF2B5EF4-FFF2-40B4-BE49-F238E27FC236}">
                <a16:creationId xmlns:a16="http://schemas.microsoft.com/office/drawing/2014/main" id="{A804DACA-2944-A745-992E-0FBC537B84A5}"/>
              </a:ext>
            </a:extLst>
          </p:cNvPr>
          <p:cNvSpPr/>
          <p:nvPr/>
        </p:nvSpPr>
        <p:spPr>
          <a:xfrm>
            <a:off x="8276895" y="655722"/>
            <a:ext cx="1125921" cy="1703190"/>
          </a:xfrm>
          <a:prstGeom prst="ca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3BD573-80CC-C94D-B2F8-51FEDAA365B2}"/>
              </a:ext>
            </a:extLst>
          </p:cNvPr>
          <p:cNvSpPr txBox="1"/>
          <p:nvPr/>
        </p:nvSpPr>
        <p:spPr>
          <a:xfrm>
            <a:off x="8261129" y="1090908"/>
            <a:ext cx="1181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b="1" dirty="0">
                <a:solidFill>
                  <a:srgbClr val="0070C0"/>
                </a:solidFill>
              </a:rPr>
              <a:t>쓰기 지연 </a:t>
            </a:r>
            <a:endParaRPr kumimoji="1" lang="en-US" altLang="ko-KR" sz="1200" b="1" dirty="0">
              <a:solidFill>
                <a:srgbClr val="0070C0"/>
              </a:solidFill>
            </a:endParaRPr>
          </a:p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SQL </a:t>
            </a:r>
            <a:r>
              <a:rPr kumimoji="1" lang="ko-KR" altLang="en-US" sz="1200" b="1" dirty="0">
                <a:solidFill>
                  <a:srgbClr val="0070C0"/>
                </a:solidFill>
              </a:rPr>
              <a:t>저장소</a:t>
            </a:r>
            <a:endParaRPr kumimoji="1" lang="en-US" altLang="ko-KR" sz="1200" b="1" dirty="0">
              <a:solidFill>
                <a:srgbClr val="0070C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6F4BAE-B70E-764F-88B0-C24C1653B6A6}"/>
              </a:ext>
            </a:extLst>
          </p:cNvPr>
          <p:cNvSpPr txBox="1"/>
          <p:nvPr/>
        </p:nvSpPr>
        <p:spPr>
          <a:xfrm>
            <a:off x="6945367" y="1617277"/>
            <a:ext cx="1784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0070C0"/>
                </a:solidFill>
              </a:rPr>
              <a:t>INSERT SQL #1</a:t>
            </a:r>
          </a:p>
          <a:p>
            <a:pPr algn="ctr"/>
            <a:r>
              <a:rPr kumimoji="1" lang="en-US" altLang="ko-KR" sz="1400" b="1" dirty="0">
                <a:solidFill>
                  <a:srgbClr val="0070C0"/>
                </a:solidFill>
              </a:rPr>
              <a:t>….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04FAB3E-02AA-F540-9B91-217F0FB57697}"/>
              </a:ext>
            </a:extLst>
          </p:cNvPr>
          <p:cNvSpPr/>
          <p:nvPr/>
        </p:nvSpPr>
        <p:spPr>
          <a:xfrm>
            <a:off x="7634452" y="2598757"/>
            <a:ext cx="1760477" cy="784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231DFB-F8F6-5F48-BC9D-110ACC0EC58B}"/>
              </a:ext>
            </a:extLst>
          </p:cNvPr>
          <p:cNvSpPr txBox="1"/>
          <p:nvPr/>
        </p:nvSpPr>
        <p:spPr>
          <a:xfrm>
            <a:off x="7849255" y="2922811"/>
            <a:ext cx="1355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1L : emp1</a:t>
            </a:r>
          </a:p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D95A0C-EB13-E74E-A1BF-145698FF6BC0}"/>
              </a:ext>
            </a:extLst>
          </p:cNvPr>
          <p:cNvSpPr txBox="1"/>
          <p:nvPr/>
        </p:nvSpPr>
        <p:spPr>
          <a:xfrm>
            <a:off x="7845636" y="2669954"/>
            <a:ext cx="1251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1</a:t>
            </a:r>
            <a:r>
              <a:rPr kumimoji="1" lang="ko-KR" altLang="en-US" sz="1200" b="1" dirty="0">
                <a:solidFill>
                  <a:srgbClr val="0070C0"/>
                </a:solidFill>
              </a:rPr>
              <a:t>차 캐시</a:t>
            </a:r>
            <a:endParaRPr kumimoji="1" lang="en-US" altLang="ko-KR" sz="1200" b="1" dirty="0">
              <a:solidFill>
                <a:srgbClr val="0070C0"/>
              </a:solidFill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20A5423-6A02-1B4F-8E3B-706E640BBDE9}"/>
              </a:ext>
            </a:extLst>
          </p:cNvPr>
          <p:cNvCxnSpPr>
            <a:cxnSpLocks/>
          </p:cNvCxnSpPr>
          <p:nvPr/>
        </p:nvCxnSpPr>
        <p:spPr>
          <a:xfrm flipV="1">
            <a:off x="4201510" y="1822367"/>
            <a:ext cx="11666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0F35B73-CD55-C84B-A864-9418CDF0EBC3}"/>
              </a:ext>
            </a:extLst>
          </p:cNvPr>
          <p:cNvSpPr/>
          <p:nvPr/>
        </p:nvSpPr>
        <p:spPr>
          <a:xfrm>
            <a:off x="5439103" y="1491021"/>
            <a:ext cx="780394" cy="60198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EE98B6-DBEC-1949-BD75-0A8B4E1FBDDE}"/>
              </a:ext>
            </a:extLst>
          </p:cNvPr>
          <p:cNvSpPr txBox="1"/>
          <p:nvPr/>
        </p:nvSpPr>
        <p:spPr>
          <a:xfrm>
            <a:off x="3899338" y="1429213"/>
            <a:ext cx="17841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persist(emp1)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034BC4-C296-CA47-BA68-044D3287AFD8}"/>
              </a:ext>
            </a:extLst>
          </p:cNvPr>
          <p:cNvSpPr txBox="1"/>
          <p:nvPr/>
        </p:nvSpPr>
        <p:spPr>
          <a:xfrm>
            <a:off x="5409540" y="1598490"/>
            <a:ext cx="892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emp1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236599C3-CB8E-334E-810E-EE692C467B1B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6301606" y="1145367"/>
            <a:ext cx="1983829" cy="62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449BD85-5517-2749-81CB-521E0B27D648}"/>
              </a:ext>
            </a:extLst>
          </p:cNvPr>
          <p:cNvSpPr txBox="1"/>
          <p:nvPr/>
        </p:nvSpPr>
        <p:spPr>
          <a:xfrm>
            <a:off x="6143293" y="1061786"/>
            <a:ext cx="1784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0070C0"/>
                </a:solidFill>
              </a:rPr>
              <a:t>INSERT SQL </a:t>
            </a:r>
            <a:r>
              <a:rPr kumimoji="1" lang="ko-KR" altLang="en-US" sz="1400" b="1" dirty="0">
                <a:solidFill>
                  <a:srgbClr val="0070C0"/>
                </a:solidFill>
              </a:rPr>
              <a:t>생성</a:t>
            </a:r>
            <a:endParaRPr kumimoji="1" lang="en-US" altLang="ko-KR" sz="1400" b="1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5C36C5-4DEE-EC4D-AA15-7897AADC0D4E}"/>
              </a:ext>
            </a:extLst>
          </p:cNvPr>
          <p:cNvSpPr txBox="1"/>
          <p:nvPr/>
        </p:nvSpPr>
        <p:spPr>
          <a:xfrm>
            <a:off x="5650623" y="2400815"/>
            <a:ext cx="1784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0070C0"/>
                </a:solidFill>
              </a:rPr>
              <a:t>1</a:t>
            </a:r>
            <a:r>
              <a:rPr kumimoji="1" lang="ko-KR" altLang="en-US" sz="1400" b="1" dirty="0">
                <a:solidFill>
                  <a:srgbClr val="0070C0"/>
                </a:solidFill>
              </a:rPr>
              <a:t>차 캐시에 저장</a:t>
            </a:r>
            <a:endParaRPr kumimoji="1" lang="en-US" altLang="ko-KR" sz="1400" b="1" dirty="0">
              <a:solidFill>
                <a:srgbClr val="0070C0"/>
              </a:solidFill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1E92A6F3-3BBA-DC40-ACB5-C5817B55C76A}"/>
              </a:ext>
            </a:extLst>
          </p:cNvPr>
          <p:cNvCxnSpPr>
            <a:cxnSpLocks/>
            <a:stCxn id="20" idx="3"/>
            <a:endCxn id="13" idx="1"/>
          </p:cNvCxnSpPr>
          <p:nvPr/>
        </p:nvCxnSpPr>
        <p:spPr>
          <a:xfrm>
            <a:off x="6301606" y="1767767"/>
            <a:ext cx="1332846" cy="12233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BD540D7-D8CD-D74E-BC79-75C7597D05F2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9590689" y="1693030"/>
            <a:ext cx="470337" cy="1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8F5FB0C-9958-4B44-B6AE-CBD892FA7D8C}"/>
              </a:ext>
            </a:extLst>
          </p:cNvPr>
          <p:cNvSpPr/>
          <p:nvPr/>
        </p:nvSpPr>
        <p:spPr>
          <a:xfrm>
            <a:off x="5123794" y="3716765"/>
            <a:ext cx="4716516" cy="2932385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A84E1F-386F-9F4D-B78A-3ADAEDB78F73}"/>
              </a:ext>
            </a:extLst>
          </p:cNvPr>
          <p:cNvSpPr txBox="1"/>
          <p:nvPr/>
        </p:nvSpPr>
        <p:spPr>
          <a:xfrm>
            <a:off x="6301606" y="3726862"/>
            <a:ext cx="2262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b="1" dirty="0"/>
              <a:t>영속성 컨텍스트</a:t>
            </a:r>
            <a:endParaRPr kumimoji="1" lang="en-US" altLang="ko-KR" sz="2000" b="1" dirty="0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41913D30-0C9D-114B-9A15-855695178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1026" y="4444544"/>
            <a:ext cx="1768029" cy="1329558"/>
          </a:xfrm>
          <a:prstGeom prst="rect">
            <a:avLst/>
          </a:prstGeom>
        </p:spPr>
      </p:pic>
      <p:sp>
        <p:nvSpPr>
          <p:cNvPr id="35" name="원통[C] 34">
            <a:extLst>
              <a:ext uri="{FF2B5EF4-FFF2-40B4-BE49-F238E27FC236}">
                <a16:creationId xmlns:a16="http://schemas.microsoft.com/office/drawing/2014/main" id="{37968886-6ED5-B845-8079-0C89DC6E0817}"/>
              </a:ext>
            </a:extLst>
          </p:cNvPr>
          <p:cNvSpPr/>
          <p:nvPr/>
        </p:nvSpPr>
        <p:spPr>
          <a:xfrm>
            <a:off x="8276895" y="4070912"/>
            <a:ext cx="1125921" cy="1703190"/>
          </a:xfrm>
          <a:prstGeom prst="ca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6533A0D-7B5C-2240-AED5-186BC765D6E5}"/>
              </a:ext>
            </a:extLst>
          </p:cNvPr>
          <p:cNvSpPr txBox="1"/>
          <p:nvPr/>
        </p:nvSpPr>
        <p:spPr>
          <a:xfrm>
            <a:off x="8261129" y="4506098"/>
            <a:ext cx="1181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b="1" dirty="0">
                <a:solidFill>
                  <a:srgbClr val="0070C0"/>
                </a:solidFill>
              </a:rPr>
              <a:t>쓰기 지연 </a:t>
            </a:r>
            <a:endParaRPr kumimoji="1" lang="en-US" altLang="ko-KR" sz="1200" b="1" dirty="0">
              <a:solidFill>
                <a:srgbClr val="0070C0"/>
              </a:solidFill>
            </a:endParaRPr>
          </a:p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SQL </a:t>
            </a:r>
            <a:r>
              <a:rPr kumimoji="1" lang="ko-KR" altLang="en-US" sz="1200" b="1" dirty="0">
                <a:solidFill>
                  <a:srgbClr val="0070C0"/>
                </a:solidFill>
              </a:rPr>
              <a:t>저장소</a:t>
            </a:r>
            <a:endParaRPr kumimoji="1" lang="en-US" altLang="ko-KR" sz="1200" b="1" dirty="0">
              <a:solidFill>
                <a:srgbClr val="0070C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2C446B-D172-AF49-9E1B-E7F2C1F0561A}"/>
              </a:ext>
            </a:extLst>
          </p:cNvPr>
          <p:cNvSpPr txBox="1"/>
          <p:nvPr/>
        </p:nvSpPr>
        <p:spPr>
          <a:xfrm>
            <a:off x="6945367" y="5032467"/>
            <a:ext cx="17841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0070C0"/>
                </a:solidFill>
              </a:rPr>
              <a:t>INSERT SQL #1</a:t>
            </a:r>
          </a:p>
          <a:p>
            <a:pPr algn="ctr"/>
            <a:r>
              <a:rPr kumimoji="1" lang="en-US" altLang="ko-KR" sz="1400" b="1" dirty="0">
                <a:solidFill>
                  <a:srgbClr val="0070C0"/>
                </a:solidFill>
              </a:rPr>
              <a:t>INSERT SQL #2</a:t>
            </a:r>
          </a:p>
          <a:p>
            <a:pPr algn="ctr"/>
            <a:r>
              <a:rPr kumimoji="1" lang="en-US" altLang="ko-KR" sz="1400" b="1" dirty="0">
                <a:solidFill>
                  <a:srgbClr val="0070C0"/>
                </a:solidFill>
              </a:rPr>
              <a:t>….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8EA9690-68F9-284A-95C8-7EC38190F89B}"/>
              </a:ext>
            </a:extLst>
          </p:cNvPr>
          <p:cNvCxnSpPr>
            <a:cxnSpLocks/>
          </p:cNvCxnSpPr>
          <p:nvPr/>
        </p:nvCxnSpPr>
        <p:spPr>
          <a:xfrm flipV="1">
            <a:off x="4201510" y="5237557"/>
            <a:ext cx="11666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타원 41">
            <a:extLst>
              <a:ext uri="{FF2B5EF4-FFF2-40B4-BE49-F238E27FC236}">
                <a16:creationId xmlns:a16="http://schemas.microsoft.com/office/drawing/2014/main" id="{E036E387-ABCD-F444-8ADB-553C86C29C76}"/>
              </a:ext>
            </a:extLst>
          </p:cNvPr>
          <p:cNvSpPr/>
          <p:nvPr/>
        </p:nvSpPr>
        <p:spPr>
          <a:xfrm>
            <a:off x="5439103" y="4906211"/>
            <a:ext cx="780394" cy="60198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D11F639-5E9A-F440-B55C-EAF336672E56}"/>
              </a:ext>
            </a:extLst>
          </p:cNvPr>
          <p:cNvSpPr txBox="1"/>
          <p:nvPr/>
        </p:nvSpPr>
        <p:spPr>
          <a:xfrm>
            <a:off x="3899338" y="4844403"/>
            <a:ext cx="17841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persist(emp2)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26B720E-09AC-C946-96D0-0D464A56659B}"/>
              </a:ext>
            </a:extLst>
          </p:cNvPr>
          <p:cNvSpPr txBox="1"/>
          <p:nvPr/>
        </p:nvSpPr>
        <p:spPr>
          <a:xfrm>
            <a:off x="5409540" y="5013680"/>
            <a:ext cx="892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emp2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133985DB-78DE-7A44-847F-C03D22A37665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6301606" y="4560557"/>
            <a:ext cx="1983829" cy="62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0B0F94BF-03E9-AB44-AFD1-8445DA5346EE}"/>
              </a:ext>
            </a:extLst>
          </p:cNvPr>
          <p:cNvSpPr txBox="1"/>
          <p:nvPr/>
        </p:nvSpPr>
        <p:spPr>
          <a:xfrm>
            <a:off x="6143293" y="4476976"/>
            <a:ext cx="1784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0070C0"/>
                </a:solidFill>
              </a:rPr>
              <a:t>INSERT SQL </a:t>
            </a:r>
            <a:r>
              <a:rPr kumimoji="1" lang="ko-KR" altLang="en-US" sz="1400" b="1" dirty="0">
                <a:solidFill>
                  <a:srgbClr val="0070C0"/>
                </a:solidFill>
              </a:rPr>
              <a:t>생성</a:t>
            </a:r>
            <a:endParaRPr kumimoji="1" lang="en-US" altLang="ko-KR" sz="1400" b="1" dirty="0">
              <a:solidFill>
                <a:srgbClr val="0070C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D95AA80-5E44-AA4A-9A3F-6DEC7B24A58F}"/>
              </a:ext>
            </a:extLst>
          </p:cNvPr>
          <p:cNvSpPr txBox="1"/>
          <p:nvPr/>
        </p:nvSpPr>
        <p:spPr>
          <a:xfrm>
            <a:off x="5650623" y="5816005"/>
            <a:ext cx="1784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0070C0"/>
                </a:solidFill>
              </a:rPr>
              <a:t>1</a:t>
            </a:r>
            <a:r>
              <a:rPr kumimoji="1" lang="ko-KR" altLang="en-US" sz="1400" b="1" dirty="0">
                <a:solidFill>
                  <a:srgbClr val="0070C0"/>
                </a:solidFill>
              </a:rPr>
              <a:t>차 캐시에 저장</a:t>
            </a:r>
            <a:endParaRPr kumimoji="1" lang="en-US" altLang="ko-KR" sz="1400" b="1" dirty="0">
              <a:solidFill>
                <a:srgbClr val="0070C0"/>
              </a:solidFill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F6AE951-FF65-EF4C-A5E7-B2D6234795D7}"/>
              </a:ext>
            </a:extLst>
          </p:cNvPr>
          <p:cNvCxnSpPr>
            <a:cxnSpLocks/>
            <a:stCxn id="44" idx="3"/>
            <a:endCxn id="52" idx="1"/>
          </p:cNvCxnSpPr>
          <p:nvPr/>
        </p:nvCxnSpPr>
        <p:spPr>
          <a:xfrm>
            <a:off x="6301606" y="5182957"/>
            <a:ext cx="1198186" cy="1247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7C497AD-0DA9-2747-A978-AFBCC2D1AF0C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9590689" y="5108220"/>
            <a:ext cx="470337" cy="1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106FF6E9-60A5-5C48-944C-FF6A28C90F4F}"/>
              </a:ext>
            </a:extLst>
          </p:cNvPr>
          <p:cNvSpPr/>
          <p:nvPr/>
        </p:nvSpPr>
        <p:spPr>
          <a:xfrm>
            <a:off x="7499792" y="6038473"/>
            <a:ext cx="1760477" cy="784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8F1D412-F48B-734C-9610-18021C2ECC33}"/>
              </a:ext>
            </a:extLst>
          </p:cNvPr>
          <p:cNvSpPr txBox="1"/>
          <p:nvPr/>
        </p:nvSpPr>
        <p:spPr>
          <a:xfrm>
            <a:off x="7714595" y="6362527"/>
            <a:ext cx="1355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1L : emp1</a:t>
            </a:r>
          </a:p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2L : emp2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FFE9C37-4B9A-8148-B98E-7B7A1208C432}"/>
              </a:ext>
            </a:extLst>
          </p:cNvPr>
          <p:cNvSpPr txBox="1"/>
          <p:nvPr/>
        </p:nvSpPr>
        <p:spPr>
          <a:xfrm>
            <a:off x="7710976" y="6109670"/>
            <a:ext cx="1251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1</a:t>
            </a:r>
            <a:r>
              <a:rPr kumimoji="1" lang="ko-KR" altLang="en-US" sz="1200" b="1" dirty="0">
                <a:solidFill>
                  <a:srgbClr val="0070C0"/>
                </a:solidFill>
              </a:rPr>
              <a:t>차 캐시</a:t>
            </a:r>
            <a:endParaRPr kumimoji="1" lang="en-US" altLang="ko-KR" sz="1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4606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8ACC041-B34E-9D4D-A15E-FAC72C0DE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177" y="1923752"/>
            <a:ext cx="6340529" cy="453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086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등록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쓰기 지연</a:t>
            </a:r>
            <a:endParaRPr kumimoji="1" lang="en-US" altLang="ko-KR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2BBADA-5520-A749-8712-7E88357A0990}"/>
              </a:ext>
            </a:extLst>
          </p:cNvPr>
          <p:cNvSpPr txBox="1"/>
          <p:nvPr/>
        </p:nvSpPr>
        <p:spPr>
          <a:xfrm>
            <a:off x="482163" y="2594830"/>
            <a:ext cx="39781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b="1" dirty="0"/>
              <a:t>transaction</a:t>
            </a:r>
          </a:p>
          <a:p>
            <a:r>
              <a:rPr kumimoji="1" lang="en-US" altLang="ko-KR" sz="3200" b="1" dirty="0"/>
              <a:t>	.commit();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8F5FB0C-9958-4B44-B6AE-CBD892FA7D8C}"/>
              </a:ext>
            </a:extLst>
          </p:cNvPr>
          <p:cNvSpPr/>
          <p:nvPr/>
        </p:nvSpPr>
        <p:spPr>
          <a:xfrm>
            <a:off x="4792719" y="1667247"/>
            <a:ext cx="3846785" cy="2932385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A84E1F-386F-9F4D-B78A-3ADAEDB78F73}"/>
              </a:ext>
            </a:extLst>
          </p:cNvPr>
          <p:cNvSpPr txBox="1"/>
          <p:nvPr/>
        </p:nvSpPr>
        <p:spPr>
          <a:xfrm>
            <a:off x="5453378" y="1691159"/>
            <a:ext cx="2262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b="1" dirty="0"/>
              <a:t>영속성 컨텍스트</a:t>
            </a:r>
            <a:endParaRPr kumimoji="1" lang="en-US" altLang="ko-KR" sz="2000" b="1" dirty="0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41913D30-0C9D-114B-9A15-855695178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9951" y="2395026"/>
            <a:ext cx="1768029" cy="1329558"/>
          </a:xfrm>
          <a:prstGeom prst="rect">
            <a:avLst/>
          </a:prstGeom>
        </p:spPr>
      </p:pic>
      <p:sp>
        <p:nvSpPr>
          <p:cNvPr id="35" name="원통[C] 34">
            <a:extLst>
              <a:ext uri="{FF2B5EF4-FFF2-40B4-BE49-F238E27FC236}">
                <a16:creationId xmlns:a16="http://schemas.microsoft.com/office/drawing/2014/main" id="{37968886-6ED5-B845-8079-0C89DC6E0817}"/>
              </a:ext>
            </a:extLst>
          </p:cNvPr>
          <p:cNvSpPr/>
          <p:nvPr/>
        </p:nvSpPr>
        <p:spPr>
          <a:xfrm>
            <a:off x="7159999" y="2281844"/>
            <a:ext cx="1125921" cy="1703190"/>
          </a:xfrm>
          <a:prstGeom prst="ca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6533A0D-7B5C-2240-AED5-186BC765D6E5}"/>
              </a:ext>
            </a:extLst>
          </p:cNvPr>
          <p:cNvSpPr txBox="1"/>
          <p:nvPr/>
        </p:nvSpPr>
        <p:spPr>
          <a:xfrm>
            <a:off x="7144233" y="2717030"/>
            <a:ext cx="1181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b="1" dirty="0">
                <a:solidFill>
                  <a:srgbClr val="0070C0"/>
                </a:solidFill>
              </a:rPr>
              <a:t>쓰기 지연 </a:t>
            </a:r>
            <a:endParaRPr kumimoji="1" lang="en-US" altLang="ko-KR" sz="1200" b="1" dirty="0">
              <a:solidFill>
                <a:srgbClr val="0070C0"/>
              </a:solidFill>
            </a:endParaRPr>
          </a:p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SQL </a:t>
            </a:r>
            <a:r>
              <a:rPr kumimoji="1" lang="ko-KR" altLang="en-US" sz="1200" b="1" dirty="0">
                <a:solidFill>
                  <a:srgbClr val="0070C0"/>
                </a:solidFill>
              </a:rPr>
              <a:t>저장소</a:t>
            </a:r>
            <a:endParaRPr kumimoji="1" lang="en-US" altLang="ko-KR" sz="1200" b="1" dirty="0">
              <a:solidFill>
                <a:srgbClr val="0070C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2C446B-D172-AF49-9E1B-E7F2C1F0561A}"/>
              </a:ext>
            </a:extLst>
          </p:cNvPr>
          <p:cNvSpPr txBox="1"/>
          <p:nvPr/>
        </p:nvSpPr>
        <p:spPr>
          <a:xfrm>
            <a:off x="9721899" y="1772375"/>
            <a:ext cx="17841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FF0000"/>
                </a:solidFill>
              </a:rPr>
              <a:t>INSERT SQL #1</a:t>
            </a:r>
          </a:p>
          <a:p>
            <a:pPr algn="ctr"/>
            <a:r>
              <a:rPr kumimoji="1" lang="en-US" altLang="ko-KR" sz="1400" b="1" dirty="0">
                <a:solidFill>
                  <a:srgbClr val="FF0000"/>
                </a:solidFill>
              </a:rPr>
              <a:t>INSERT SQL #2</a:t>
            </a:r>
          </a:p>
          <a:p>
            <a:pPr algn="ctr"/>
            <a:r>
              <a:rPr kumimoji="1" lang="en-US" altLang="ko-KR" sz="1400" b="1" dirty="0">
                <a:solidFill>
                  <a:srgbClr val="FF0000"/>
                </a:solidFill>
              </a:rPr>
              <a:t>….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8EA9690-68F9-284A-95C8-7EC38190F89B}"/>
              </a:ext>
            </a:extLst>
          </p:cNvPr>
          <p:cNvCxnSpPr>
            <a:cxnSpLocks/>
          </p:cNvCxnSpPr>
          <p:nvPr/>
        </p:nvCxnSpPr>
        <p:spPr>
          <a:xfrm flipV="1">
            <a:off x="3870435" y="3188039"/>
            <a:ext cx="11666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D11F639-5E9A-F440-B55C-EAF336672E56}"/>
              </a:ext>
            </a:extLst>
          </p:cNvPr>
          <p:cNvSpPr txBox="1"/>
          <p:nvPr/>
        </p:nvSpPr>
        <p:spPr>
          <a:xfrm>
            <a:off x="3568263" y="2794885"/>
            <a:ext cx="17841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#1 commit()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7C497AD-0DA9-2747-A978-AFBCC2D1AF0C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8655270" y="3059805"/>
            <a:ext cx="10746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106FF6E9-60A5-5C48-944C-FF6A28C90F4F}"/>
              </a:ext>
            </a:extLst>
          </p:cNvPr>
          <p:cNvSpPr/>
          <p:nvPr/>
        </p:nvSpPr>
        <p:spPr>
          <a:xfrm>
            <a:off x="5090292" y="3476300"/>
            <a:ext cx="1760477" cy="784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8F1D412-F48B-734C-9610-18021C2ECC33}"/>
              </a:ext>
            </a:extLst>
          </p:cNvPr>
          <p:cNvSpPr txBox="1"/>
          <p:nvPr/>
        </p:nvSpPr>
        <p:spPr>
          <a:xfrm>
            <a:off x="5305095" y="3800354"/>
            <a:ext cx="1355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1L : emp1</a:t>
            </a:r>
          </a:p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2L : emp2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FFE9C37-4B9A-8148-B98E-7B7A1208C432}"/>
              </a:ext>
            </a:extLst>
          </p:cNvPr>
          <p:cNvSpPr txBox="1"/>
          <p:nvPr/>
        </p:nvSpPr>
        <p:spPr>
          <a:xfrm>
            <a:off x="5301476" y="3547497"/>
            <a:ext cx="1251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1</a:t>
            </a:r>
            <a:r>
              <a:rPr kumimoji="1" lang="ko-KR" altLang="en-US" sz="1200" b="1" dirty="0">
                <a:solidFill>
                  <a:srgbClr val="0070C0"/>
                </a:solidFill>
              </a:rPr>
              <a:t>차 캐시</a:t>
            </a:r>
            <a:endParaRPr kumimoji="1" lang="en-US" altLang="ko-KR" sz="1200" b="1" dirty="0">
              <a:solidFill>
                <a:srgbClr val="0070C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3A03F91-D711-1640-A399-013A2D14B4F6}"/>
              </a:ext>
            </a:extLst>
          </p:cNvPr>
          <p:cNvSpPr txBox="1"/>
          <p:nvPr/>
        </p:nvSpPr>
        <p:spPr>
          <a:xfrm>
            <a:off x="8586464" y="2754164"/>
            <a:ext cx="11277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#2 flush</a:t>
            </a: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B7D65689-2734-FF47-91B6-6994A132EE2D}"/>
              </a:ext>
            </a:extLst>
          </p:cNvPr>
          <p:cNvCxnSpPr>
            <a:cxnSpLocks/>
          </p:cNvCxnSpPr>
          <p:nvPr/>
        </p:nvCxnSpPr>
        <p:spPr>
          <a:xfrm>
            <a:off x="8655270" y="3412684"/>
            <a:ext cx="10746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AEBAE963-3917-CB43-906D-C84AA2CCEE50}"/>
              </a:ext>
            </a:extLst>
          </p:cNvPr>
          <p:cNvSpPr txBox="1"/>
          <p:nvPr/>
        </p:nvSpPr>
        <p:spPr>
          <a:xfrm>
            <a:off x="8589160" y="3428857"/>
            <a:ext cx="12747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#3 commit</a:t>
            </a:r>
          </a:p>
        </p:txBody>
      </p:sp>
    </p:spTree>
    <p:extLst>
      <p:ext uri="{BB962C8B-B14F-4D97-AF65-F5344CB8AC3E}">
        <p14:creationId xmlns:p14="http://schemas.microsoft.com/office/powerpoint/2010/main" val="4565278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1282E3-F737-944D-9487-960E1CEB6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변경 감지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964ECC-2201-4940-9E0A-0C6B537158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(Dirty Checking)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8900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17907-728D-F44B-843D-F27E1242C2F3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등록 </a:t>
            </a:r>
            <a:r>
              <a:rPr kumimoji="1" lang="en-US" altLang="ko-KR" sz="3200" b="1" dirty="0"/>
              <a:t>–</a:t>
            </a:r>
            <a:r>
              <a:rPr kumimoji="1" lang="ko-KR" altLang="en-US" sz="3200" b="1" dirty="0"/>
              <a:t> 쓰기 지연</a:t>
            </a:r>
            <a:endParaRPr kumimoji="1" lang="en-US" altLang="ko-KR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2BBADA-5520-A749-8712-7E88357A0990}"/>
              </a:ext>
            </a:extLst>
          </p:cNvPr>
          <p:cNvSpPr txBox="1"/>
          <p:nvPr/>
        </p:nvSpPr>
        <p:spPr>
          <a:xfrm>
            <a:off x="387569" y="2594830"/>
            <a:ext cx="31271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b="1" dirty="0"/>
              <a:t>transaction</a:t>
            </a:r>
          </a:p>
          <a:p>
            <a:r>
              <a:rPr kumimoji="1" lang="en-US" altLang="ko-KR" sz="3200" b="1" dirty="0"/>
              <a:t>	.commit();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8F5FB0C-9958-4B44-B6AE-CBD892FA7D8C}"/>
              </a:ext>
            </a:extLst>
          </p:cNvPr>
          <p:cNvSpPr/>
          <p:nvPr/>
        </p:nvSpPr>
        <p:spPr>
          <a:xfrm>
            <a:off x="3689131" y="1667247"/>
            <a:ext cx="4950373" cy="3693029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A84E1F-386F-9F4D-B78A-3ADAEDB78F73}"/>
              </a:ext>
            </a:extLst>
          </p:cNvPr>
          <p:cNvSpPr txBox="1"/>
          <p:nvPr/>
        </p:nvSpPr>
        <p:spPr>
          <a:xfrm>
            <a:off x="5033142" y="1719707"/>
            <a:ext cx="2262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b="1" dirty="0"/>
              <a:t>영속성 컨텍스트</a:t>
            </a:r>
            <a:endParaRPr kumimoji="1" lang="en-US" altLang="ko-KR" sz="2000" b="1" dirty="0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41913D30-0C9D-114B-9A15-855695178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9951" y="2395026"/>
            <a:ext cx="1768029" cy="1329558"/>
          </a:xfrm>
          <a:prstGeom prst="rect">
            <a:avLst/>
          </a:prstGeom>
        </p:spPr>
      </p:pic>
      <p:sp>
        <p:nvSpPr>
          <p:cNvPr id="35" name="원통[C] 34">
            <a:extLst>
              <a:ext uri="{FF2B5EF4-FFF2-40B4-BE49-F238E27FC236}">
                <a16:creationId xmlns:a16="http://schemas.microsoft.com/office/drawing/2014/main" id="{37968886-6ED5-B845-8079-0C89DC6E0817}"/>
              </a:ext>
            </a:extLst>
          </p:cNvPr>
          <p:cNvSpPr/>
          <p:nvPr/>
        </p:nvSpPr>
        <p:spPr>
          <a:xfrm>
            <a:off x="7159999" y="2739053"/>
            <a:ext cx="1125921" cy="1703190"/>
          </a:xfrm>
          <a:prstGeom prst="can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6533A0D-7B5C-2240-AED5-186BC765D6E5}"/>
              </a:ext>
            </a:extLst>
          </p:cNvPr>
          <p:cNvSpPr txBox="1"/>
          <p:nvPr/>
        </p:nvSpPr>
        <p:spPr>
          <a:xfrm>
            <a:off x="7144233" y="3174239"/>
            <a:ext cx="1181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b="1" dirty="0">
                <a:solidFill>
                  <a:srgbClr val="0070C0"/>
                </a:solidFill>
              </a:rPr>
              <a:t>쓰기 지연 </a:t>
            </a:r>
            <a:endParaRPr kumimoji="1" lang="en-US" altLang="ko-KR" sz="1200" b="1" dirty="0">
              <a:solidFill>
                <a:srgbClr val="0070C0"/>
              </a:solidFill>
            </a:endParaRPr>
          </a:p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SQL </a:t>
            </a:r>
            <a:r>
              <a:rPr kumimoji="1" lang="ko-KR" altLang="en-US" sz="1200" b="1" dirty="0">
                <a:solidFill>
                  <a:srgbClr val="0070C0"/>
                </a:solidFill>
              </a:rPr>
              <a:t>저장소</a:t>
            </a:r>
            <a:endParaRPr kumimoji="1" lang="en-US" altLang="ko-KR" sz="1200" b="1" dirty="0">
              <a:solidFill>
                <a:srgbClr val="0070C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2C446B-D172-AF49-9E1B-E7F2C1F0561A}"/>
              </a:ext>
            </a:extLst>
          </p:cNvPr>
          <p:cNvSpPr txBox="1"/>
          <p:nvPr/>
        </p:nvSpPr>
        <p:spPr>
          <a:xfrm>
            <a:off x="9721899" y="1772375"/>
            <a:ext cx="1784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FF0000"/>
                </a:solidFill>
              </a:rPr>
              <a:t>UPDATE SQL #1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8EA9690-68F9-284A-95C8-7EC38190F89B}"/>
              </a:ext>
            </a:extLst>
          </p:cNvPr>
          <p:cNvCxnSpPr>
            <a:cxnSpLocks/>
          </p:cNvCxnSpPr>
          <p:nvPr/>
        </p:nvCxnSpPr>
        <p:spPr>
          <a:xfrm flipV="1">
            <a:off x="3602423" y="3203805"/>
            <a:ext cx="11666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D11F639-5E9A-F440-B55C-EAF336672E56}"/>
              </a:ext>
            </a:extLst>
          </p:cNvPr>
          <p:cNvSpPr txBox="1"/>
          <p:nvPr/>
        </p:nvSpPr>
        <p:spPr>
          <a:xfrm>
            <a:off x="3615571" y="2810651"/>
            <a:ext cx="12447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#1</a:t>
            </a:r>
            <a:r>
              <a:rPr kumimoji="1" lang="ko-KR" altLang="en-US" sz="1600" b="1" dirty="0">
                <a:solidFill>
                  <a:srgbClr val="0070C0"/>
                </a:solidFill>
              </a:rPr>
              <a:t> </a:t>
            </a:r>
            <a:r>
              <a:rPr kumimoji="1" lang="en-US" altLang="ko-KR" sz="1600" b="1" dirty="0">
                <a:solidFill>
                  <a:srgbClr val="0070C0"/>
                </a:solidFill>
              </a:rPr>
              <a:t>flush()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7C497AD-0DA9-2747-A978-AFBCC2D1AF0C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8655270" y="3059805"/>
            <a:ext cx="10746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106FF6E9-60A5-5C48-944C-FF6A28C90F4F}"/>
              </a:ext>
            </a:extLst>
          </p:cNvPr>
          <p:cNvSpPr/>
          <p:nvPr/>
        </p:nvSpPr>
        <p:spPr>
          <a:xfrm>
            <a:off x="4319097" y="4228324"/>
            <a:ext cx="2318183" cy="784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8F1D412-F48B-734C-9610-18021C2ECC33}"/>
              </a:ext>
            </a:extLst>
          </p:cNvPr>
          <p:cNvSpPr txBox="1"/>
          <p:nvPr/>
        </p:nvSpPr>
        <p:spPr>
          <a:xfrm>
            <a:off x="4432728" y="4389881"/>
            <a:ext cx="2119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1L : emp1 / </a:t>
            </a:r>
            <a:r>
              <a:rPr kumimoji="1" lang="en-US" altLang="ko-KR" sz="1200" b="1" dirty="0">
                <a:solidFill>
                  <a:srgbClr val="FF0000"/>
                </a:solidFill>
              </a:rPr>
              <a:t>emp1</a:t>
            </a:r>
            <a:r>
              <a:rPr kumimoji="1" lang="ko-KR" altLang="en-US" sz="1200" b="1" dirty="0">
                <a:solidFill>
                  <a:srgbClr val="FF0000"/>
                </a:solidFill>
              </a:rPr>
              <a:t> 스냅샷</a:t>
            </a:r>
            <a:endParaRPr kumimoji="1" lang="en-US" altLang="ko-KR" sz="1200" b="1" dirty="0">
              <a:solidFill>
                <a:srgbClr val="FF0000"/>
              </a:solidFill>
            </a:endParaRPr>
          </a:p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2L : emp2</a:t>
            </a:r>
            <a:r>
              <a:rPr kumimoji="1" lang="ko-KR" altLang="en-US" sz="1200" b="1" dirty="0">
                <a:solidFill>
                  <a:srgbClr val="0070C0"/>
                </a:solidFill>
              </a:rPr>
              <a:t> </a:t>
            </a:r>
            <a:r>
              <a:rPr kumimoji="1" lang="en-US" altLang="ko-KR" sz="1200" b="1" dirty="0">
                <a:solidFill>
                  <a:srgbClr val="0070C0"/>
                </a:solidFill>
              </a:rPr>
              <a:t>/</a:t>
            </a:r>
            <a:r>
              <a:rPr kumimoji="1" lang="ko-KR" altLang="en-US" sz="1200" b="1" dirty="0">
                <a:solidFill>
                  <a:srgbClr val="0070C0"/>
                </a:solidFill>
              </a:rPr>
              <a:t> </a:t>
            </a:r>
            <a:r>
              <a:rPr kumimoji="1" lang="en-US" altLang="ko-KR" sz="1200" b="1" dirty="0">
                <a:solidFill>
                  <a:srgbClr val="0070C0"/>
                </a:solidFill>
              </a:rPr>
              <a:t>emp2 </a:t>
            </a:r>
            <a:r>
              <a:rPr kumimoji="1" lang="ko-KR" altLang="en-US" sz="1200" b="1" dirty="0">
                <a:solidFill>
                  <a:srgbClr val="0070C0"/>
                </a:solidFill>
              </a:rPr>
              <a:t>스냅샷</a:t>
            </a:r>
            <a:endParaRPr kumimoji="1" lang="en-US" altLang="ko-KR" sz="1200" b="1" dirty="0">
              <a:solidFill>
                <a:srgbClr val="0070C0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FFE9C37-4B9A-8148-B98E-7B7A1208C432}"/>
              </a:ext>
            </a:extLst>
          </p:cNvPr>
          <p:cNvSpPr txBox="1"/>
          <p:nvPr/>
        </p:nvSpPr>
        <p:spPr>
          <a:xfrm>
            <a:off x="4544965" y="3988429"/>
            <a:ext cx="846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0070C0"/>
                </a:solidFill>
              </a:rPr>
              <a:t>1</a:t>
            </a:r>
            <a:r>
              <a:rPr kumimoji="1" lang="ko-KR" altLang="en-US" sz="1200" b="1" dirty="0">
                <a:solidFill>
                  <a:srgbClr val="0070C0"/>
                </a:solidFill>
              </a:rPr>
              <a:t>차 캐시</a:t>
            </a:r>
            <a:endParaRPr kumimoji="1" lang="en-US" altLang="ko-KR" sz="1200" b="1" dirty="0">
              <a:solidFill>
                <a:srgbClr val="0070C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3A03F91-D711-1640-A399-013A2D14B4F6}"/>
              </a:ext>
            </a:extLst>
          </p:cNvPr>
          <p:cNvSpPr txBox="1"/>
          <p:nvPr/>
        </p:nvSpPr>
        <p:spPr>
          <a:xfrm>
            <a:off x="8586464" y="2754164"/>
            <a:ext cx="11277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#4 flush</a:t>
            </a: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B7D65689-2734-FF47-91B6-6994A132EE2D}"/>
              </a:ext>
            </a:extLst>
          </p:cNvPr>
          <p:cNvCxnSpPr>
            <a:cxnSpLocks/>
          </p:cNvCxnSpPr>
          <p:nvPr/>
        </p:nvCxnSpPr>
        <p:spPr>
          <a:xfrm>
            <a:off x="8655270" y="3412684"/>
            <a:ext cx="10746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AEBAE963-3917-CB43-906D-C84AA2CCEE50}"/>
              </a:ext>
            </a:extLst>
          </p:cNvPr>
          <p:cNvSpPr txBox="1"/>
          <p:nvPr/>
        </p:nvSpPr>
        <p:spPr>
          <a:xfrm>
            <a:off x="8589160" y="3428857"/>
            <a:ext cx="12747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#5 commit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111B66-5B46-9641-81B6-5D99617C9351}"/>
              </a:ext>
            </a:extLst>
          </p:cNvPr>
          <p:cNvSpPr txBox="1"/>
          <p:nvPr/>
        </p:nvSpPr>
        <p:spPr>
          <a:xfrm>
            <a:off x="3754569" y="3641254"/>
            <a:ext cx="2504341" cy="343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#2</a:t>
            </a:r>
            <a:r>
              <a:rPr kumimoji="1" lang="ko-KR" altLang="en-US" sz="1600" b="1" dirty="0">
                <a:solidFill>
                  <a:srgbClr val="0070C0"/>
                </a:solidFill>
              </a:rPr>
              <a:t> </a:t>
            </a:r>
            <a:r>
              <a:rPr kumimoji="1" lang="ko-KR" altLang="en-US" sz="1600" b="1" dirty="0" err="1">
                <a:solidFill>
                  <a:srgbClr val="0070C0"/>
                </a:solidFill>
              </a:rPr>
              <a:t>엔티티와</a:t>
            </a:r>
            <a:r>
              <a:rPr kumimoji="1" lang="ko-KR" altLang="en-US" sz="1600" b="1" dirty="0">
                <a:solidFill>
                  <a:srgbClr val="0070C0"/>
                </a:solidFill>
              </a:rPr>
              <a:t> 스냅샷 비교</a:t>
            </a:r>
            <a:endParaRPr kumimoji="1" lang="en-US" altLang="ko-KR" sz="1600" b="1" dirty="0">
              <a:solidFill>
                <a:srgbClr val="0070C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62A12C-781F-0048-9945-2A600C3158EE}"/>
              </a:ext>
            </a:extLst>
          </p:cNvPr>
          <p:cNvSpPr txBox="1"/>
          <p:nvPr/>
        </p:nvSpPr>
        <p:spPr>
          <a:xfrm>
            <a:off x="4352419" y="2342418"/>
            <a:ext cx="2504341" cy="343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b="1" dirty="0">
                <a:solidFill>
                  <a:srgbClr val="0070C0"/>
                </a:solidFill>
              </a:rPr>
              <a:t>#3</a:t>
            </a:r>
            <a:r>
              <a:rPr kumimoji="1" lang="ko-KR" altLang="en-US" sz="1600" b="1" dirty="0">
                <a:solidFill>
                  <a:srgbClr val="0070C0"/>
                </a:solidFill>
              </a:rPr>
              <a:t> </a:t>
            </a:r>
            <a:r>
              <a:rPr kumimoji="1" lang="en-US" altLang="ko-KR" sz="1600" b="1" dirty="0">
                <a:solidFill>
                  <a:srgbClr val="0070C0"/>
                </a:solidFill>
              </a:rPr>
              <a:t>UPDATE SQL </a:t>
            </a:r>
            <a:r>
              <a:rPr kumimoji="1" lang="ko-KR" altLang="en-US" sz="1600" b="1" dirty="0">
                <a:solidFill>
                  <a:srgbClr val="0070C0"/>
                </a:solidFill>
              </a:rPr>
              <a:t>생성</a:t>
            </a:r>
            <a:endParaRPr kumimoji="1" lang="en-US" altLang="ko-KR" sz="1600" b="1" dirty="0">
              <a:solidFill>
                <a:srgbClr val="0070C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E29E9F9-11CA-2041-883B-635367225FD9}"/>
              </a:ext>
            </a:extLst>
          </p:cNvPr>
          <p:cNvSpPr txBox="1"/>
          <p:nvPr/>
        </p:nvSpPr>
        <p:spPr>
          <a:xfrm>
            <a:off x="6943468" y="2554273"/>
            <a:ext cx="15996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0070C0"/>
                </a:solidFill>
              </a:rPr>
              <a:t>UPDATE SQL #1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BB6B81B-F4D6-DB4E-9D42-D3277452237A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637280" y="2594830"/>
            <a:ext cx="306188" cy="113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A71AB20F-BEEF-1448-8FBC-827F7A14F9A0}"/>
              </a:ext>
            </a:extLst>
          </p:cNvPr>
          <p:cNvCxnSpPr>
            <a:cxnSpLocks/>
          </p:cNvCxnSpPr>
          <p:nvPr/>
        </p:nvCxnSpPr>
        <p:spPr>
          <a:xfrm>
            <a:off x="8325334" y="2810651"/>
            <a:ext cx="233290" cy="363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48A071A-5EB7-914C-940F-1C4DB4DAD839}"/>
              </a:ext>
            </a:extLst>
          </p:cNvPr>
          <p:cNvSpPr txBox="1"/>
          <p:nvPr/>
        </p:nvSpPr>
        <p:spPr>
          <a:xfrm>
            <a:off x="8231129" y="3100107"/>
            <a:ext cx="15996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FF0000"/>
                </a:solidFill>
              </a:rPr>
              <a:t>UPDATE SQL #1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B1C9C02-DF52-2542-A820-CBE222154EC1}"/>
              </a:ext>
            </a:extLst>
          </p:cNvPr>
          <p:cNvSpPr txBox="1"/>
          <p:nvPr/>
        </p:nvSpPr>
        <p:spPr>
          <a:xfrm>
            <a:off x="3138497" y="5545056"/>
            <a:ext cx="6725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 err="1"/>
              <a:t>em.find</a:t>
            </a:r>
            <a:r>
              <a:rPr kumimoji="1" lang="en-US" altLang="ko-KR" sz="1600" dirty="0"/>
              <a:t>(</a:t>
            </a:r>
            <a:r>
              <a:rPr kumimoji="1" lang="en-US" altLang="ko-KR" sz="1600" dirty="0" err="1"/>
              <a:t>Employee.class</a:t>
            </a:r>
            <a:r>
              <a:rPr kumimoji="1" lang="en-US" altLang="ko-KR" sz="1600" dirty="0"/>
              <a:t>, 1L) </a:t>
            </a:r>
            <a:r>
              <a:rPr kumimoji="1" lang="ko-KR" altLang="en-US" sz="1600" dirty="0"/>
              <a:t>로 데이터를 가져오기 전에 </a:t>
            </a:r>
            <a:endParaRPr kumimoji="1" lang="en-US" altLang="ko-KR" sz="1600" dirty="0"/>
          </a:p>
          <a:p>
            <a:r>
              <a:rPr kumimoji="1" lang="en-US" altLang="ko-KR" sz="1600" dirty="0"/>
              <a:t>JPA</a:t>
            </a:r>
            <a:r>
              <a:rPr kumimoji="1" lang="ko-KR" altLang="en-US" sz="1600" dirty="0"/>
              <a:t>는 데이터를 인출하기 직전의 상태를 스냅샷을 떠놓는다</a:t>
            </a:r>
            <a:r>
              <a:rPr kumimoji="1" lang="en-US" altLang="ko-KR" sz="1600" dirty="0"/>
              <a:t>.</a:t>
            </a:r>
          </a:p>
          <a:p>
            <a:r>
              <a:rPr kumimoji="1" lang="en-US" altLang="ko-KR" sz="1600" dirty="0"/>
              <a:t>Entity</a:t>
            </a:r>
            <a:r>
              <a:rPr kumimoji="1" lang="ko-KR" altLang="en-US" sz="1600" dirty="0"/>
              <a:t>내의 값이 </a:t>
            </a:r>
            <a:r>
              <a:rPr kumimoji="1" lang="ko-KR" altLang="en-US" sz="1600" dirty="0" err="1"/>
              <a:t>변경되었는지를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commit</a:t>
            </a:r>
            <a:r>
              <a:rPr kumimoji="1" lang="ko-KR" altLang="en-US" sz="1600" dirty="0"/>
              <a:t> 시점에 파악하기 위해서이다</a:t>
            </a:r>
            <a:r>
              <a:rPr kumimoji="1"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3357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E34964-929A-C143-97D5-E4EEAB31D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엔티티</a:t>
            </a:r>
            <a:r>
              <a:rPr kumimoji="1" lang="ko-KR" altLang="en-US" dirty="0"/>
              <a:t> 매니저 </a:t>
            </a:r>
            <a:r>
              <a:rPr kumimoji="1" lang="ko-KR" altLang="en-US" dirty="0" err="1"/>
              <a:t>팩토리와</a:t>
            </a:r>
            <a:br>
              <a:rPr kumimoji="1" lang="en-US" altLang="ko-KR" dirty="0"/>
            </a:br>
            <a:r>
              <a:rPr kumimoji="1" lang="ko-KR" altLang="en-US" dirty="0" err="1"/>
              <a:t>엔티티</a:t>
            </a:r>
            <a:r>
              <a:rPr kumimoji="1" lang="ko-KR" altLang="en-US" dirty="0"/>
              <a:t> 매니저의 관계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86E051-BD07-4E4F-8BD8-C9CD250E30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230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>
            <a:extLst>
              <a:ext uri="{FF2B5EF4-FFF2-40B4-BE49-F238E27FC236}">
                <a16:creationId xmlns:a16="http://schemas.microsoft.com/office/drawing/2014/main" id="{C353E08C-778D-FB4C-A98B-5C80F2824771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매니저 </a:t>
            </a:r>
            <a:r>
              <a:rPr kumimoji="1" lang="ko-KR" altLang="en-US" sz="3200" b="1" dirty="0" err="1"/>
              <a:t>팩토리와</a:t>
            </a:r>
            <a:r>
              <a:rPr kumimoji="1" lang="ko-KR" altLang="en-US" sz="3200" b="1" dirty="0"/>
              <a:t> </a:t>
            </a:r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매니저의 관계</a:t>
            </a:r>
            <a:endParaRPr kumimoji="1" lang="en-US" altLang="ko-KR" sz="32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FE7CDE2-C600-7944-9EB5-4285E239DAF4}"/>
              </a:ext>
            </a:extLst>
          </p:cNvPr>
          <p:cNvSpPr txBox="1"/>
          <p:nvPr/>
        </p:nvSpPr>
        <p:spPr>
          <a:xfrm>
            <a:off x="1279070" y="3712027"/>
            <a:ext cx="45502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>
                <a:solidFill>
                  <a:srgbClr val="0070C0"/>
                </a:solidFill>
              </a:rPr>
              <a:t>엔티티</a:t>
            </a:r>
            <a:r>
              <a:rPr kumimoji="1" lang="ko-KR" altLang="en-US" sz="3200" b="1" dirty="0">
                <a:solidFill>
                  <a:srgbClr val="0070C0"/>
                </a:solidFill>
              </a:rPr>
              <a:t> 매니저 </a:t>
            </a:r>
            <a:r>
              <a:rPr kumimoji="1" lang="ko-KR" altLang="en-US" sz="3200" b="1" dirty="0" err="1">
                <a:solidFill>
                  <a:srgbClr val="0070C0"/>
                </a:solidFill>
              </a:rPr>
              <a:t>팩토리</a:t>
            </a:r>
            <a:r>
              <a:rPr kumimoji="1" lang="ko-KR" altLang="en-US" sz="3200" b="1" dirty="0">
                <a:solidFill>
                  <a:srgbClr val="0070C0"/>
                </a:solidFill>
              </a:rPr>
              <a:t> </a:t>
            </a:r>
            <a:r>
              <a:rPr kumimoji="1" lang="en-US" altLang="ko-KR" sz="3200" b="1" dirty="0">
                <a:solidFill>
                  <a:srgbClr val="0070C0"/>
                </a:solidFill>
              </a:rPr>
              <a:t>??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0BAF8A3-04C1-794F-8DBD-FE7D7C0437B2}"/>
              </a:ext>
            </a:extLst>
          </p:cNvPr>
          <p:cNvSpPr txBox="1"/>
          <p:nvPr/>
        </p:nvSpPr>
        <p:spPr>
          <a:xfrm>
            <a:off x="1572984" y="1915369"/>
            <a:ext cx="21009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>
                <a:solidFill>
                  <a:srgbClr val="0070C0"/>
                </a:solidFill>
              </a:rPr>
              <a:t>엔티티</a:t>
            </a:r>
            <a:r>
              <a:rPr kumimoji="1" lang="en-US" altLang="ko-KR" sz="3200" b="1" dirty="0">
                <a:solidFill>
                  <a:srgbClr val="0070C0"/>
                </a:solidFill>
              </a:rPr>
              <a:t> ??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874C9F-73D7-4B44-92FB-5C8ECA51A0AC}"/>
              </a:ext>
            </a:extLst>
          </p:cNvPr>
          <p:cNvSpPr txBox="1"/>
          <p:nvPr/>
        </p:nvSpPr>
        <p:spPr>
          <a:xfrm>
            <a:off x="3820885" y="2747203"/>
            <a:ext cx="45502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>
                <a:solidFill>
                  <a:srgbClr val="0070C0"/>
                </a:solidFill>
              </a:rPr>
              <a:t>엔티티</a:t>
            </a:r>
            <a:r>
              <a:rPr kumimoji="1" lang="en-US" altLang="ko-KR" sz="3200" b="1" dirty="0">
                <a:solidFill>
                  <a:srgbClr val="0070C0"/>
                </a:solidFill>
              </a:rPr>
              <a:t> </a:t>
            </a:r>
            <a:r>
              <a:rPr kumimoji="1" lang="ko-KR" altLang="en-US" sz="3200" b="1" dirty="0">
                <a:solidFill>
                  <a:srgbClr val="0070C0"/>
                </a:solidFill>
              </a:rPr>
              <a:t>매니저 </a:t>
            </a:r>
            <a:r>
              <a:rPr kumimoji="1" lang="en-US" altLang="ko-KR" sz="3200" b="1" dirty="0">
                <a:solidFill>
                  <a:srgbClr val="0070C0"/>
                </a:solidFill>
              </a:rPr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3719991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>
            <a:extLst>
              <a:ext uri="{FF2B5EF4-FFF2-40B4-BE49-F238E27FC236}">
                <a16:creationId xmlns:a16="http://schemas.microsoft.com/office/drawing/2014/main" id="{C353E08C-778D-FB4C-A98B-5C80F2824771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매니저 </a:t>
            </a:r>
            <a:r>
              <a:rPr kumimoji="1" lang="ko-KR" altLang="en-US" sz="3200" b="1" dirty="0" err="1"/>
              <a:t>팩토리와</a:t>
            </a:r>
            <a:r>
              <a:rPr kumimoji="1" lang="ko-KR" altLang="en-US" sz="3200" b="1" dirty="0"/>
              <a:t> </a:t>
            </a:r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매니저의 관계 </a:t>
            </a:r>
            <a:r>
              <a:rPr kumimoji="1" lang="en-US" altLang="ko-KR" sz="3200" b="1" dirty="0"/>
              <a:t>(</a:t>
            </a:r>
            <a:r>
              <a:rPr kumimoji="1" lang="ko-KR" altLang="en-US" sz="3200" b="1" dirty="0" err="1"/>
              <a:t>뇌피셜</a:t>
            </a:r>
            <a:r>
              <a:rPr kumimoji="1" lang="en-US" altLang="ko-KR" sz="3200" b="1" dirty="0"/>
              <a:t>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0BAF8A3-04C1-794F-8DBD-FE7D7C0437B2}"/>
              </a:ext>
            </a:extLst>
          </p:cNvPr>
          <p:cNvSpPr txBox="1"/>
          <p:nvPr/>
        </p:nvSpPr>
        <p:spPr>
          <a:xfrm>
            <a:off x="228597" y="964824"/>
            <a:ext cx="103196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en-US" altLang="ko-KR" sz="3200" b="1" dirty="0"/>
              <a:t> ??</a:t>
            </a:r>
          </a:p>
          <a:p>
            <a:r>
              <a:rPr kumimoji="1" lang="en-US" altLang="ko-KR" sz="1600" dirty="0"/>
              <a:t>-</a:t>
            </a:r>
            <a:r>
              <a:rPr kumimoji="1" lang="ko-KR" altLang="en-US" sz="1600" dirty="0"/>
              <a:t> 관계형 </a:t>
            </a:r>
            <a:r>
              <a:rPr kumimoji="1" lang="en-US" altLang="ko-KR" sz="1600" dirty="0"/>
              <a:t>DB</a:t>
            </a:r>
            <a:r>
              <a:rPr kumimoji="1" lang="ko-KR" altLang="en-US" sz="1600" dirty="0"/>
              <a:t>의 개념을 객체지향적으로 표현한 개념</a:t>
            </a:r>
            <a:endParaRPr kumimoji="1" lang="en-US" altLang="ko-KR" sz="1600" dirty="0"/>
          </a:p>
          <a:p>
            <a:r>
              <a:rPr kumimoji="1" lang="en-US" altLang="ko-KR" sz="1600" dirty="0"/>
              <a:t>-</a:t>
            </a:r>
            <a:r>
              <a:rPr kumimoji="1" lang="ko-KR" altLang="en-US" sz="1600" dirty="0"/>
              <a:t> 테이블의 로우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레코드</a:t>
            </a:r>
            <a:r>
              <a:rPr kumimoji="1" lang="en-US" altLang="ko-KR" sz="1600" dirty="0"/>
              <a:t>)</a:t>
            </a:r>
            <a:r>
              <a:rPr kumimoji="1" lang="ko-KR" altLang="en-US" sz="1600" dirty="0"/>
              <a:t>에 해당하는 데이터에 대한 </a:t>
            </a:r>
            <a:r>
              <a:rPr kumimoji="1" lang="ko-KR" altLang="en-US" sz="1600" dirty="0" err="1"/>
              <a:t>객체지향적</a:t>
            </a:r>
            <a:r>
              <a:rPr kumimoji="1" lang="ko-KR" altLang="en-US" sz="1600" dirty="0"/>
              <a:t> 매핑</a:t>
            </a:r>
          </a:p>
          <a:p>
            <a:r>
              <a:rPr kumimoji="1" lang="en-US" altLang="ko-KR" sz="1600" dirty="0"/>
              <a:t>-</a:t>
            </a:r>
            <a:r>
              <a:rPr kumimoji="1" lang="ko-KR" altLang="en-US" sz="1600" dirty="0"/>
              <a:t> 테이블 구조에 대한 논리적인 표현</a:t>
            </a:r>
            <a:endParaRPr kumimoji="1" lang="en-US" altLang="ko-KR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CC13ED-8CFB-C446-B2DB-DC50C906C159}"/>
              </a:ext>
            </a:extLst>
          </p:cNvPr>
          <p:cNvSpPr txBox="1"/>
          <p:nvPr/>
        </p:nvSpPr>
        <p:spPr>
          <a:xfrm>
            <a:off x="228597" y="2757067"/>
            <a:ext cx="103196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en-US" altLang="ko-KR" sz="3200" b="1" dirty="0"/>
              <a:t> </a:t>
            </a:r>
            <a:r>
              <a:rPr kumimoji="1" lang="ko-KR" altLang="en-US" sz="3200" b="1" dirty="0"/>
              <a:t>매니저 </a:t>
            </a:r>
            <a:r>
              <a:rPr kumimoji="1" lang="en-US" altLang="ko-KR" sz="3200" b="1" dirty="0"/>
              <a:t>??</a:t>
            </a:r>
          </a:p>
          <a:p>
            <a:r>
              <a:rPr kumimoji="1" lang="en-US" altLang="ko-KR" sz="1600" dirty="0"/>
              <a:t>-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엔티티를</a:t>
            </a:r>
            <a:r>
              <a:rPr kumimoji="1" lang="ko-KR" altLang="en-US" sz="1600" dirty="0"/>
              <a:t> 관리하는 녀석</a:t>
            </a:r>
            <a:endParaRPr kumimoji="1" lang="en-US" altLang="ko-KR" sz="1600" dirty="0"/>
          </a:p>
          <a:p>
            <a:r>
              <a:rPr kumimoji="1" lang="en-US" altLang="ko-KR" sz="1600" dirty="0"/>
              <a:t>-</a:t>
            </a:r>
            <a:r>
              <a:rPr kumimoji="1" lang="ko-KR" altLang="en-US" sz="1600" dirty="0"/>
              <a:t> </a:t>
            </a:r>
            <a:r>
              <a:rPr kumimoji="1" lang="en-US" altLang="ko-KR" sz="1600" dirty="0" err="1"/>
              <a:t>EntityManager</a:t>
            </a:r>
            <a:r>
              <a:rPr kumimoji="1" lang="ko-KR" altLang="en-US" sz="1600" dirty="0"/>
              <a:t> 인스턴스로 </a:t>
            </a:r>
            <a:r>
              <a:rPr kumimoji="1" lang="en-US" altLang="ko-KR" sz="1600" dirty="0"/>
              <a:t>persist, clear, flush</a:t>
            </a:r>
            <a:r>
              <a:rPr kumimoji="1" lang="ko-KR" altLang="en-US" sz="1600" dirty="0"/>
              <a:t> 등의 연산을 수행할 수 있다</a:t>
            </a:r>
            <a:endParaRPr kumimoji="1" lang="en-US" altLang="ko-KR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1152DE-F6E9-6844-92A0-F56BA46182EB}"/>
              </a:ext>
            </a:extLst>
          </p:cNvPr>
          <p:cNvSpPr txBox="1"/>
          <p:nvPr/>
        </p:nvSpPr>
        <p:spPr>
          <a:xfrm>
            <a:off x="228597" y="4303089"/>
            <a:ext cx="103196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en-US" altLang="ko-KR" sz="3200" b="1" dirty="0"/>
              <a:t> </a:t>
            </a:r>
            <a:r>
              <a:rPr kumimoji="1" lang="ko-KR" altLang="en-US" sz="3200" b="1" dirty="0"/>
              <a:t>매니저 </a:t>
            </a:r>
            <a:r>
              <a:rPr kumimoji="1" lang="ko-KR" altLang="en-US" sz="3200" b="1" dirty="0" err="1"/>
              <a:t>팩토리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??</a:t>
            </a:r>
          </a:p>
          <a:p>
            <a:r>
              <a:rPr kumimoji="1" lang="en-US" altLang="ko-KR" sz="1600" dirty="0"/>
              <a:t>-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엔티티</a:t>
            </a:r>
            <a:r>
              <a:rPr kumimoji="1" lang="ko-KR" altLang="en-US" sz="1600" dirty="0"/>
              <a:t> 매니저를 관리하는 녀석</a:t>
            </a:r>
            <a:endParaRPr kumimoji="1" lang="en-US" altLang="ko-KR" sz="1600" dirty="0"/>
          </a:p>
          <a:p>
            <a:r>
              <a:rPr kumimoji="1" lang="en-US" altLang="ko-KR" sz="1600" dirty="0"/>
              <a:t>-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엔티티</a:t>
            </a:r>
            <a:r>
              <a:rPr kumimoji="1" lang="ko-KR" altLang="en-US" sz="1600" dirty="0"/>
              <a:t> 매니저 인스턴스를 생성 및 관리하는 역할을 수행</a:t>
            </a:r>
            <a:endParaRPr kumimoji="1"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770751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1AB1B1-1BCA-8143-914D-2417DB5D4BDE}"/>
              </a:ext>
            </a:extLst>
          </p:cNvPr>
          <p:cNvSpPr/>
          <p:nvPr/>
        </p:nvSpPr>
        <p:spPr>
          <a:xfrm>
            <a:off x="7926343" y="1585337"/>
            <a:ext cx="2551512" cy="1469984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68580FD-E0EB-8847-9AF1-7A298C64DA7F}"/>
              </a:ext>
            </a:extLst>
          </p:cNvPr>
          <p:cNvSpPr/>
          <p:nvPr/>
        </p:nvSpPr>
        <p:spPr>
          <a:xfrm>
            <a:off x="1319803" y="1696907"/>
            <a:ext cx="1970532" cy="54254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1"/>
                </a:solidFill>
              </a:rPr>
              <a:t>META-INF/</a:t>
            </a:r>
            <a:r>
              <a:rPr lang="en-US" altLang="ko-KR" sz="1100" b="1" dirty="0" err="1">
                <a:solidFill>
                  <a:schemeClr val="accent1"/>
                </a:solidFill>
              </a:rPr>
              <a:t>persistence.xml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C21BA51-377A-7A49-B064-B9E8E57510F3}"/>
              </a:ext>
            </a:extLst>
          </p:cNvPr>
          <p:cNvSpPr/>
          <p:nvPr/>
        </p:nvSpPr>
        <p:spPr>
          <a:xfrm>
            <a:off x="3831355" y="1696907"/>
            <a:ext cx="1168908" cy="54254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1"/>
                </a:solidFill>
              </a:rPr>
              <a:t>Persistence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F7688E3-CD6D-8F43-AE40-28974B92D73B}"/>
              </a:ext>
            </a:extLst>
          </p:cNvPr>
          <p:cNvSpPr/>
          <p:nvPr/>
        </p:nvSpPr>
        <p:spPr>
          <a:xfrm>
            <a:off x="5566429" y="1698431"/>
            <a:ext cx="1793748" cy="54254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err="1">
                <a:solidFill>
                  <a:schemeClr val="accent1"/>
                </a:solidFill>
              </a:rPr>
              <a:t>EntityManagerFactory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22827D44-FFD3-A247-9BE9-E050B714ACAB}"/>
              </a:ext>
            </a:extLst>
          </p:cNvPr>
          <p:cNvSpPr/>
          <p:nvPr/>
        </p:nvSpPr>
        <p:spPr>
          <a:xfrm>
            <a:off x="8511790" y="1692634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4FD0A4-F0CE-5145-A968-75EFDDE2111D}"/>
              </a:ext>
            </a:extLst>
          </p:cNvPr>
          <p:cNvSpPr/>
          <p:nvPr/>
        </p:nvSpPr>
        <p:spPr>
          <a:xfrm>
            <a:off x="8103358" y="2003149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06AA91C-16EF-3940-8448-455D359407F9}"/>
              </a:ext>
            </a:extLst>
          </p:cNvPr>
          <p:cNvSpPr/>
          <p:nvPr/>
        </p:nvSpPr>
        <p:spPr>
          <a:xfrm>
            <a:off x="9075670" y="2009626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AB07598-717E-414F-B1A2-5318D42EB8B6}"/>
              </a:ext>
            </a:extLst>
          </p:cNvPr>
          <p:cNvSpPr/>
          <p:nvPr/>
        </p:nvSpPr>
        <p:spPr>
          <a:xfrm>
            <a:off x="8063734" y="2418058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5AE78A91-DD67-5943-B09D-2CCCB938963D}"/>
              </a:ext>
            </a:extLst>
          </p:cNvPr>
          <p:cNvSpPr/>
          <p:nvPr/>
        </p:nvSpPr>
        <p:spPr>
          <a:xfrm>
            <a:off x="9054334" y="2432155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Entity</a:t>
            </a:r>
          </a:p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Manager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14B76D55-B38D-6B4E-B97F-6219C408D26C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3290335" y="1968179"/>
            <a:ext cx="5410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002C863-7C03-B84E-9C38-11C49A12101F}"/>
              </a:ext>
            </a:extLst>
          </p:cNvPr>
          <p:cNvSpPr txBox="1"/>
          <p:nvPr/>
        </p:nvSpPr>
        <p:spPr>
          <a:xfrm>
            <a:off x="2185271" y="2455157"/>
            <a:ext cx="2706190" cy="60016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sz="1100" dirty="0"/>
              <a:t>Persistence </a:t>
            </a:r>
            <a:r>
              <a:rPr kumimoji="1" lang="ko-KR" altLang="en-US" sz="1100" dirty="0"/>
              <a:t>는</a:t>
            </a:r>
            <a:endParaRPr kumimoji="1" lang="en-US" altLang="ko-KR" sz="1100" dirty="0"/>
          </a:p>
          <a:p>
            <a:r>
              <a:rPr kumimoji="1" lang="en-US" altLang="ko-KR" sz="1100" dirty="0" err="1"/>
              <a:t>Classpath</a:t>
            </a:r>
            <a:r>
              <a:rPr kumimoji="1" lang="ko-KR" altLang="en-US" sz="1100" dirty="0"/>
              <a:t>의 </a:t>
            </a:r>
            <a:r>
              <a:rPr kumimoji="1" lang="en-US" altLang="ko-KR" sz="1100" dirty="0"/>
              <a:t>META-INF/</a:t>
            </a:r>
            <a:r>
              <a:rPr kumimoji="1" lang="en-US" altLang="ko-KR" sz="1100" dirty="0" err="1"/>
              <a:t>persistence.xml</a:t>
            </a:r>
            <a:r>
              <a:rPr kumimoji="1" lang="en-US" altLang="ko-KR" sz="1100" dirty="0"/>
              <a:t> </a:t>
            </a:r>
          </a:p>
          <a:p>
            <a:r>
              <a:rPr kumimoji="1" lang="ko-KR" altLang="en-US" sz="1100" dirty="0"/>
              <a:t>파일에 정의한 설정을 </a:t>
            </a:r>
            <a:r>
              <a:rPr kumimoji="1" lang="ko-KR" altLang="en-US" sz="1100" dirty="0" err="1"/>
              <a:t>읽어들인다</a:t>
            </a:r>
            <a:r>
              <a:rPr kumimoji="1" lang="en-US" altLang="ko-KR" sz="1100" dirty="0"/>
              <a:t>.</a:t>
            </a:r>
            <a:endParaRPr kumimoji="1" lang="ko-KR" altLang="en-US" sz="1100" dirty="0"/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CB4FDF2E-845F-D148-9FD2-976ADBCDDDFD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3538366" y="1968179"/>
            <a:ext cx="0" cy="4869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1EE33BC-0F47-604D-8AD8-6F63BC432140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5000263" y="1968179"/>
            <a:ext cx="566166" cy="1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5DC33D27-5A83-EE46-8F75-DE5CFDB6275F}"/>
              </a:ext>
            </a:extLst>
          </p:cNvPr>
          <p:cNvCxnSpPr>
            <a:cxnSpLocks/>
            <a:stCxn id="8" idx="4"/>
            <a:endCxn id="18" idx="0"/>
          </p:cNvCxnSpPr>
          <p:nvPr/>
        </p:nvCxnSpPr>
        <p:spPr>
          <a:xfrm>
            <a:off x="8694670" y="2898118"/>
            <a:ext cx="15201" cy="11768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7FA850F-08D2-6B46-96AD-4863CA204441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7360177" y="1969703"/>
            <a:ext cx="8679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D8A5441-9F74-6040-860F-BFBCA31A51A7}"/>
              </a:ext>
            </a:extLst>
          </p:cNvPr>
          <p:cNvSpPr/>
          <p:nvPr/>
        </p:nvSpPr>
        <p:spPr>
          <a:xfrm>
            <a:off x="7926343" y="3987875"/>
            <a:ext cx="2551512" cy="2156346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713D0EE-B7FE-9348-8C32-92C27F53A445}"/>
              </a:ext>
            </a:extLst>
          </p:cNvPr>
          <p:cNvSpPr/>
          <p:nvPr/>
        </p:nvSpPr>
        <p:spPr>
          <a:xfrm>
            <a:off x="8078935" y="4075010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conn1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DF875F5-513A-CB4A-8481-14F866316033}"/>
              </a:ext>
            </a:extLst>
          </p:cNvPr>
          <p:cNvSpPr/>
          <p:nvPr/>
        </p:nvSpPr>
        <p:spPr>
          <a:xfrm>
            <a:off x="9054334" y="4472075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conn2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5B8055C-2D5C-3444-A1B9-E0CA09116B4A}"/>
              </a:ext>
            </a:extLst>
          </p:cNvPr>
          <p:cNvSpPr/>
          <p:nvPr/>
        </p:nvSpPr>
        <p:spPr>
          <a:xfrm>
            <a:off x="8039619" y="4789927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conn3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A72DF77-DC46-A249-8B6C-4EA1DA53E74A}"/>
              </a:ext>
            </a:extLst>
          </p:cNvPr>
          <p:cNvSpPr/>
          <p:nvPr/>
        </p:nvSpPr>
        <p:spPr>
          <a:xfrm>
            <a:off x="5566429" y="4409591"/>
            <a:ext cx="1168908" cy="54254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1"/>
                </a:solidFill>
              </a:rPr>
              <a:t>Database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A30A17F5-B8ED-FE4D-A038-45118CF3AC1C}"/>
              </a:ext>
            </a:extLst>
          </p:cNvPr>
          <p:cNvCxnSpPr>
            <a:cxnSpLocks/>
            <a:stCxn id="18" idx="2"/>
            <a:endCxn id="21" idx="3"/>
          </p:cNvCxnSpPr>
          <p:nvPr/>
        </p:nvCxnSpPr>
        <p:spPr>
          <a:xfrm flipH="1">
            <a:off x="6735337" y="4315040"/>
            <a:ext cx="1343598" cy="3658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A29D4533-7DA0-CE4B-8D67-14AF870F9B53}"/>
              </a:ext>
            </a:extLst>
          </p:cNvPr>
          <p:cNvCxnSpPr>
            <a:cxnSpLocks/>
            <a:stCxn id="19" idx="2"/>
            <a:endCxn id="21" idx="3"/>
          </p:cNvCxnSpPr>
          <p:nvPr/>
        </p:nvCxnSpPr>
        <p:spPr>
          <a:xfrm flipH="1" flipV="1">
            <a:off x="6735337" y="4680863"/>
            <a:ext cx="2318997" cy="312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AB6AF845-D726-FA4A-84E6-2DA7B426B0CB}"/>
              </a:ext>
            </a:extLst>
          </p:cNvPr>
          <p:cNvCxnSpPr>
            <a:cxnSpLocks/>
            <a:stCxn id="20" idx="2"/>
            <a:endCxn id="21" idx="3"/>
          </p:cNvCxnSpPr>
          <p:nvPr/>
        </p:nvCxnSpPr>
        <p:spPr>
          <a:xfrm flipH="1" flipV="1">
            <a:off x="6735337" y="4680863"/>
            <a:ext cx="1304282" cy="3490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>
            <a:extLst>
              <a:ext uri="{FF2B5EF4-FFF2-40B4-BE49-F238E27FC236}">
                <a16:creationId xmlns:a16="http://schemas.microsoft.com/office/drawing/2014/main" id="{775E2234-2423-5645-AFF2-E2525BCF8E04}"/>
              </a:ext>
            </a:extLst>
          </p:cNvPr>
          <p:cNvSpPr/>
          <p:nvPr/>
        </p:nvSpPr>
        <p:spPr>
          <a:xfrm>
            <a:off x="9054334" y="5264814"/>
            <a:ext cx="1261872" cy="48006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>
                <a:solidFill>
                  <a:schemeClr val="accent1"/>
                </a:solidFill>
              </a:rPr>
              <a:t>conn4</a:t>
            </a:r>
            <a:endParaRPr kumimoji="1" lang="ko-KR" altLang="en-US" sz="1100" dirty="0">
              <a:solidFill>
                <a:schemeClr val="accent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E3AE543-D240-1041-AF0A-A8604313F7FD}"/>
              </a:ext>
            </a:extLst>
          </p:cNvPr>
          <p:cNvSpPr txBox="1"/>
          <p:nvPr/>
        </p:nvSpPr>
        <p:spPr>
          <a:xfrm>
            <a:off x="8511790" y="5629134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chemeClr val="accent1"/>
                </a:solidFill>
              </a:rPr>
              <a:t>…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cxnSp>
        <p:nvCxnSpPr>
          <p:cNvPr id="38" name="직선 연결선[R] 37">
            <a:extLst>
              <a:ext uri="{FF2B5EF4-FFF2-40B4-BE49-F238E27FC236}">
                <a16:creationId xmlns:a16="http://schemas.microsoft.com/office/drawing/2014/main" id="{55888FB8-F02E-9940-8DBC-FBF9373D5122}"/>
              </a:ext>
            </a:extLst>
          </p:cNvPr>
          <p:cNvCxnSpPr>
            <a:cxnSpLocks/>
            <a:stCxn id="34" idx="2"/>
            <a:endCxn id="21" idx="3"/>
          </p:cNvCxnSpPr>
          <p:nvPr/>
        </p:nvCxnSpPr>
        <p:spPr>
          <a:xfrm flipH="1" flipV="1">
            <a:off x="6735337" y="4680863"/>
            <a:ext cx="2318997" cy="8239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[R] 43">
            <a:extLst>
              <a:ext uri="{FF2B5EF4-FFF2-40B4-BE49-F238E27FC236}">
                <a16:creationId xmlns:a16="http://schemas.microsoft.com/office/drawing/2014/main" id="{AA5C1724-4CDF-F544-A93F-6E6EE57660E9}"/>
              </a:ext>
            </a:extLst>
          </p:cNvPr>
          <p:cNvCxnSpPr>
            <a:cxnSpLocks/>
            <a:stCxn id="9" idx="4"/>
            <a:endCxn id="19" idx="0"/>
          </p:cNvCxnSpPr>
          <p:nvPr/>
        </p:nvCxnSpPr>
        <p:spPr>
          <a:xfrm>
            <a:off x="9685270" y="2912215"/>
            <a:ext cx="0" cy="1559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B0AA01C-8B19-2945-97D6-A8CA7278FE3C}"/>
              </a:ext>
            </a:extLst>
          </p:cNvPr>
          <p:cNvSpPr txBox="1"/>
          <p:nvPr/>
        </p:nvSpPr>
        <p:spPr>
          <a:xfrm>
            <a:off x="8976982" y="3048241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chemeClr val="accent1"/>
                </a:solidFill>
              </a:rPr>
              <a:t>…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8C7E83-B45F-5641-B8E7-6512CC95E57E}"/>
              </a:ext>
            </a:extLst>
          </p:cNvPr>
          <p:cNvSpPr txBox="1"/>
          <p:nvPr/>
        </p:nvSpPr>
        <p:spPr>
          <a:xfrm>
            <a:off x="7040715" y="3393405"/>
            <a:ext cx="4649030" cy="43088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sz="1100" dirty="0"/>
              <a:t>Entity manager </a:t>
            </a:r>
            <a:r>
              <a:rPr kumimoji="1" lang="ko-KR" altLang="en-US" sz="1100" dirty="0"/>
              <a:t>는 내부적으로 </a:t>
            </a:r>
            <a:r>
              <a:rPr kumimoji="1" lang="en-US" altLang="ko-KR" sz="1100" dirty="0"/>
              <a:t>database connection</a:t>
            </a:r>
            <a:r>
              <a:rPr kumimoji="1" lang="ko-KR" altLang="en-US" sz="1100" dirty="0"/>
              <a:t> 을 물고 동작한다</a:t>
            </a:r>
            <a:r>
              <a:rPr kumimoji="1" lang="en-US" altLang="ko-KR" sz="1100" dirty="0"/>
              <a:t>.</a:t>
            </a:r>
          </a:p>
          <a:p>
            <a:r>
              <a:rPr kumimoji="1" lang="ko-KR" altLang="en-US" sz="1100" dirty="0"/>
              <a:t>이런 이유로 사용하고 나면 꼭 </a:t>
            </a:r>
            <a:r>
              <a:rPr kumimoji="1" lang="ko-KR" altLang="en-US" sz="1100" dirty="0" err="1"/>
              <a:t>닫아주어야</a:t>
            </a:r>
            <a:r>
              <a:rPr kumimoji="1" lang="ko-KR" altLang="en-US" sz="1100" dirty="0"/>
              <a:t> 한다</a:t>
            </a:r>
            <a:r>
              <a:rPr kumimoji="1" lang="en-US" altLang="ko-KR" sz="1100" dirty="0"/>
              <a:t>.</a:t>
            </a:r>
            <a:endParaRPr kumimoji="1" lang="ko-KR" altLang="en-US" sz="11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9DF25F0-B953-6D4F-95DA-85AD085A9A98}"/>
              </a:ext>
            </a:extLst>
          </p:cNvPr>
          <p:cNvSpPr txBox="1"/>
          <p:nvPr/>
        </p:nvSpPr>
        <p:spPr>
          <a:xfrm>
            <a:off x="7391852" y="1695441"/>
            <a:ext cx="5565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b="1" dirty="0">
                <a:solidFill>
                  <a:schemeClr val="accent1"/>
                </a:solidFill>
              </a:rPr>
              <a:t>create</a:t>
            </a:r>
            <a:endParaRPr kumimoji="1" lang="ko-KR" altLang="en-US" sz="1000" b="1" dirty="0">
              <a:solidFill>
                <a:schemeClr val="accent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353E08C-778D-FB4C-A98B-5C80F2824771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매니저 </a:t>
            </a:r>
            <a:r>
              <a:rPr kumimoji="1" lang="ko-KR" altLang="en-US" sz="3200" b="1" dirty="0" err="1"/>
              <a:t>팩토리와</a:t>
            </a:r>
            <a:r>
              <a:rPr kumimoji="1" lang="ko-KR" altLang="en-US" sz="3200" b="1" dirty="0"/>
              <a:t> </a:t>
            </a:r>
            <a:r>
              <a:rPr kumimoji="1" lang="ko-KR" altLang="en-US" sz="3200" b="1" dirty="0" err="1"/>
              <a:t>엔티티</a:t>
            </a:r>
            <a:r>
              <a:rPr kumimoji="1" lang="ko-KR" altLang="en-US" sz="3200" b="1" dirty="0"/>
              <a:t> 매니저의 관계</a:t>
            </a:r>
            <a:endParaRPr kumimoji="1" lang="en-US" altLang="ko-KR" sz="3200" b="1" dirty="0"/>
          </a:p>
        </p:txBody>
      </p:sp>
    </p:spTree>
    <p:extLst>
      <p:ext uri="{BB962C8B-B14F-4D97-AF65-F5344CB8AC3E}">
        <p14:creationId xmlns:p14="http://schemas.microsoft.com/office/powerpoint/2010/main" val="364585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E34964-929A-C143-97D5-E4EEAB31D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영속성 컨텍스트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86E051-BD07-4E4F-8BD8-C9CD250E30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4692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4E1B6B-2127-AB43-99BD-D915AD77316F}"/>
              </a:ext>
            </a:extLst>
          </p:cNvPr>
          <p:cNvSpPr txBox="1"/>
          <p:nvPr/>
        </p:nvSpPr>
        <p:spPr>
          <a:xfrm>
            <a:off x="0" y="995423"/>
            <a:ext cx="12117420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/>
              <a:t>영속성 </a:t>
            </a:r>
            <a:r>
              <a:rPr kumimoji="1" lang="ko-KR" altLang="en-US" sz="2400" b="1" dirty="0" err="1"/>
              <a:t>컨텍스트란</a:t>
            </a:r>
            <a:r>
              <a:rPr kumimoji="1" lang="en-US" altLang="ko-KR" sz="2400" b="1" dirty="0"/>
              <a:t>?</a:t>
            </a:r>
            <a:r>
              <a:rPr kumimoji="1" lang="ko-KR" altLang="en-US" sz="2400" b="1" dirty="0"/>
              <a:t> </a:t>
            </a:r>
            <a:endParaRPr kumimoji="1" lang="en-US" altLang="ko-KR" sz="2400" b="1" dirty="0"/>
          </a:p>
          <a:p>
            <a:r>
              <a:rPr kumimoji="1" lang="ko-KR" altLang="en-US" sz="1600" dirty="0"/>
              <a:t>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엔티티를</a:t>
            </a:r>
            <a:r>
              <a:rPr kumimoji="1" lang="ko-KR" altLang="en-US" sz="1600" dirty="0"/>
              <a:t> 영구 저장하는 문맥 </a:t>
            </a:r>
            <a:endParaRPr kumimoji="1" lang="en-US" altLang="ko-KR" sz="1600" dirty="0"/>
          </a:p>
          <a:p>
            <a:r>
              <a:rPr kumimoji="1" lang="ko-KR" altLang="en-US" sz="1600" dirty="0"/>
              <a:t>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즉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엔티티를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영구저장할</a:t>
            </a:r>
            <a:r>
              <a:rPr kumimoji="1" lang="ko-KR" altLang="en-US" sz="1600" dirty="0"/>
              <a:t> 때 사용하는 문맥</a:t>
            </a:r>
            <a:r>
              <a:rPr kumimoji="1" lang="en-US" altLang="ko-KR" sz="1600" dirty="0"/>
              <a:t>/</a:t>
            </a:r>
            <a:r>
              <a:rPr kumimoji="1" lang="ko-KR" altLang="en-US" sz="1600" dirty="0"/>
              <a:t>흐름 이라고 생각하면 될 듯하다</a:t>
            </a:r>
            <a:r>
              <a:rPr kumimoji="1" lang="en-US" altLang="ko-KR" sz="1600" dirty="0"/>
              <a:t>.</a:t>
            </a:r>
          </a:p>
          <a:p>
            <a:r>
              <a:rPr kumimoji="1" lang="ko-KR" altLang="en-US" sz="1600" dirty="0"/>
              <a:t>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영속성 컨텍스트는 논리적인 개념이다</a:t>
            </a:r>
            <a:r>
              <a:rPr kumimoji="1" lang="en-US" altLang="ko-KR" sz="1600" dirty="0"/>
              <a:t>.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물리적인 개념</a:t>
            </a:r>
            <a:r>
              <a:rPr kumimoji="1" lang="en-US" altLang="ko-KR" sz="1600" dirty="0"/>
              <a:t>(ex. DB</a:t>
            </a:r>
            <a:r>
              <a:rPr kumimoji="1" lang="ko-KR" altLang="en-US" sz="1600" dirty="0"/>
              <a:t> 등</a:t>
            </a:r>
            <a:r>
              <a:rPr kumimoji="1" lang="en-US" altLang="ko-KR" sz="1600" dirty="0"/>
              <a:t>)</a:t>
            </a:r>
            <a:r>
              <a:rPr kumimoji="1" lang="ko-KR" altLang="en-US" sz="1600" dirty="0"/>
              <a:t>이 아니다</a:t>
            </a:r>
            <a:r>
              <a:rPr kumimoji="1" lang="en-US" altLang="ko-KR" sz="1600" dirty="0"/>
              <a:t>.)</a:t>
            </a:r>
          </a:p>
          <a:p>
            <a:r>
              <a:rPr kumimoji="1" lang="ko-KR" altLang="en-US" sz="1600" dirty="0"/>
              <a:t>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눈으로 확인할 수 없는 영역</a:t>
            </a:r>
            <a:br>
              <a:rPr kumimoji="1" lang="en-US" altLang="ko-KR" sz="1600" dirty="0"/>
            </a:br>
            <a:r>
              <a:rPr kumimoji="1" lang="ko-KR" altLang="en-US" sz="1600" dirty="0"/>
              <a:t>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영속성 컨텍스트에 접근하는 것은 </a:t>
            </a:r>
            <a:r>
              <a:rPr kumimoji="1" lang="ko-KR" altLang="en-US" sz="1600" dirty="0" err="1"/>
              <a:t>엔티티</a:t>
            </a:r>
            <a:r>
              <a:rPr kumimoji="1" lang="ko-KR" altLang="en-US" sz="1600" dirty="0"/>
              <a:t> 매니저를 통해서 접근할 수 있다</a:t>
            </a:r>
            <a:r>
              <a:rPr kumimoji="1" lang="en-US" altLang="ko-KR" sz="1600" dirty="0"/>
              <a:t>.</a:t>
            </a:r>
          </a:p>
          <a:p>
            <a:endParaRPr kumimoji="1" lang="en-US" altLang="ko-KR" dirty="0"/>
          </a:p>
          <a:p>
            <a:r>
              <a:rPr kumimoji="1" lang="en-US" altLang="ko-KR" sz="2400" b="1" dirty="0" err="1"/>
              <a:t>EntityManager.persist</a:t>
            </a:r>
            <a:r>
              <a:rPr kumimoji="1" lang="en-US" altLang="ko-KR" sz="2400" b="1" dirty="0"/>
              <a:t>(entity);</a:t>
            </a:r>
          </a:p>
          <a:p>
            <a:r>
              <a:rPr kumimoji="1" lang="ko-KR" altLang="en-US" dirty="0"/>
              <a:t>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영속성 컨텍스트 내에 </a:t>
            </a:r>
            <a:r>
              <a:rPr kumimoji="1" lang="en-US" altLang="ko-KR" sz="1600" dirty="0"/>
              <a:t>entity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를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영속화</a:t>
            </a:r>
            <a:r>
              <a:rPr kumimoji="1" lang="ko-KR" altLang="en-US" sz="1600" dirty="0"/>
              <a:t> 한다는 의미</a:t>
            </a:r>
            <a:endParaRPr kumimoji="1" lang="en-US" altLang="ko-KR" sz="1600" dirty="0"/>
          </a:p>
          <a:p>
            <a:r>
              <a:rPr kumimoji="1" lang="ko-KR" altLang="en-US" sz="1600" dirty="0"/>
              <a:t>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‘entity </a:t>
            </a:r>
            <a:r>
              <a:rPr kumimoji="1" lang="ko-KR" altLang="en-US" sz="1600" dirty="0" err="1"/>
              <a:t>를</a:t>
            </a:r>
            <a:r>
              <a:rPr kumimoji="1" lang="ko-KR" altLang="en-US" sz="1600" dirty="0"/>
              <a:t> 영속성 컨텍스트에 저장한다</a:t>
            </a:r>
            <a:r>
              <a:rPr kumimoji="1" lang="en-US" altLang="ko-KR" sz="1600" dirty="0"/>
              <a:t>’</a:t>
            </a:r>
            <a:r>
              <a:rPr kumimoji="1" lang="ko-KR" altLang="en-US" sz="1600" dirty="0"/>
              <a:t> 는 의미이다</a:t>
            </a:r>
            <a:r>
              <a:rPr kumimoji="1" lang="en-US" altLang="ko-KR" sz="1600" dirty="0"/>
              <a:t>.</a:t>
            </a:r>
          </a:p>
          <a:p>
            <a:endParaRPr kumimoji="1" lang="en-US" altLang="ko-KR" sz="1600" dirty="0"/>
          </a:p>
          <a:p>
            <a:r>
              <a:rPr kumimoji="1" lang="ko-KR" altLang="en-US" sz="2400" b="1" dirty="0"/>
              <a:t>영속성 컨텍스트를 사용하는 장점</a:t>
            </a:r>
            <a:endParaRPr kumimoji="1" lang="en-US" altLang="ko-KR" sz="2400" b="1" dirty="0"/>
          </a:p>
          <a:p>
            <a:r>
              <a:rPr kumimoji="1" lang="ko-KR" altLang="en-US" sz="1600" dirty="0"/>
              <a:t>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1</a:t>
            </a:r>
            <a:r>
              <a:rPr kumimoji="1" lang="ko-KR" altLang="en-US" sz="1600" dirty="0"/>
              <a:t>차 캐시를 사용한다</a:t>
            </a:r>
            <a:r>
              <a:rPr kumimoji="1" lang="en-US" altLang="ko-KR" sz="1600" dirty="0"/>
              <a:t>.</a:t>
            </a:r>
            <a:r>
              <a:rPr kumimoji="1" lang="ko-KR" altLang="en-US" sz="1600" dirty="0"/>
              <a:t> 그리 큰 이점은 아니긴 하지만</a:t>
            </a:r>
            <a:r>
              <a:rPr kumimoji="1" lang="en-US" altLang="ko-KR" sz="1600" dirty="0"/>
              <a:t>…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유저 요청에 대한 </a:t>
            </a:r>
            <a:r>
              <a:rPr kumimoji="1" lang="en-US" altLang="ko-KR" sz="1600" dirty="0" err="1"/>
              <a:t>entityManager</a:t>
            </a:r>
            <a:r>
              <a:rPr kumimoji="1" lang="en-US" altLang="ko-KR" sz="1600" dirty="0"/>
              <a:t> </a:t>
            </a:r>
            <a:r>
              <a:rPr kumimoji="1" lang="ko-KR" altLang="en-US" sz="1600" dirty="0"/>
              <a:t>객체 하나마다 </a:t>
            </a:r>
            <a:r>
              <a:rPr kumimoji="1" lang="en-US" altLang="ko-KR" sz="1600" dirty="0"/>
              <a:t>1</a:t>
            </a:r>
            <a:r>
              <a:rPr kumimoji="1" lang="ko-KR" altLang="en-US" sz="1600" dirty="0"/>
              <a:t>차 캐시가 별도로 존재</a:t>
            </a:r>
            <a:r>
              <a:rPr kumimoji="1" lang="en-US" altLang="ko-KR" sz="1600" dirty="0"/>
              <a:t>)</a:t>
            </a:r>
          </a:p>
          <a:p>
            <a:endParaRPr kumimoji="1" lang="en-US" altLang="ko-KR" sz="1600" dirty="0"/>
          </a:p>
          <a:p>
            <a:r>
              <a:rPr kumimoji="1" lang="en-US" altLang="ko-KR" sz="1600" dirty="0"/>
              <a:t> : </a:t>
            </a:r>
            <a:r>
              <a:rPr kumimoji="1" lang="ko-KR" altLang="en-US" sz="1600" dirty="0"/>
              <a:t>동일성</a:t>
            </a:r>
            <a:r>
              <a:rPr kumimoji="1" lang="en-US" altLang="ko-KR" sz="1600" dirty="0"/>
              <a:t>(identity)</a:t>
            </a:r>
            <a:r>
              <a:rPr kumimoji="1" lang="ko-KR" altLang="en-US" sz="1600" dirty="0"/>
              <a:t> 보장</a:t>
            </a:r>
            <a:endParaRPr kumimoji="1" lang="en-US" altLang="ko-KR" sz="1600" dirty="0"/>
          </a:p>
          <a:p>
            <a:endParaRPr kumimoji="1" lang="en-US" altLang="ko-KR" sz="1600" dirty="0"/>
          </a:p>
          <a:p>
            <a:r>
              <a:rPr kumimoji="1" lang="en-US" altLang="ko-KR" sz="1600" dirty="0"/>
              <a:t> : </a:t>
            </a:r>
            <a:r>
              <a:rPr kumimoji="1" lang="ko-KR" altLang="en-US" sz="1600" dirty="0"/>
              <a:t>트랜잭션을 지원하는 쓰기 지연 </a:t>
            </a:r>
            <a:r>
              <a:rPr kumimoji="1" lang="en-US" altLang="ko-KR" sz="1600" dirty="0"/>
              <a:t>(transactional write-behind)</a:t>
            </a:r>
          </a:p>
          <a:p>
            <a:endParaRPr kumimoji="1" lang="en-US" altLang="ko-KR" sz="1600" dirty="0"/>
          </a:p>
          <a:p>
            <a:r>
              <a:rPr kumimoji="1" lang="en-US" altLang="ko-KR" sz="1600" dirty="0"/>
              <a:t> : </a:t>
            </a:r>
            <a:r>
              <a:rPr kumimoji="1" lang="ko-KR" altLang="en-US" sz="1600" dirty="0"/>
              <a:t>변경 감지 </a:t>
            </a:r>
            <a:r>
              <a:rPr kumimoji="1" lang="en-US" altLang="ko-KR" sz="1600" dirty="0"/>
              <a:t>(Dirty Checking)</a:t>
            </a:r>
          </a:p>
          <a:p>
            <a:endParaRPr kumimoji="1" lang="en-US" altLang="ko-KR" sz="1600" dirty="0"/>
          </a:p>
          <a:p>
            <a:r>
              <a:rPr kumimoji="1" lang="en-US" altLang="ko-KR" sz="1600" dirty="0"/>
              <a:t> : </a:t>
            </a:r>
            <a:r>
              <a:rPr kumimoji="1" lang="ko-KR" altLang="en-US" sz="1600" dirty="0"/>
              <a:t>지연 로딩 </a:t>
            </a:r>
            <a:r>
              <a:rPr kumimoji="1" lang="en-US" altLang="ko-KR" sz="1600" dirty="0"/>
              <a:t>(Lazy Loading)</a:t>
            </a:r>
            <a:endParaRPr kumimoji="1"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D83E3C-9F7D-0140-9103-2BCCBF5D8D58}"/>
              </a:ext>
            </a:extLst>
          </p:cNvPr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/>
              <a:t>영속성 컨텍스트</a:t>
            </a:r>
            <a:endParaRPr kumimoji="1" lang="en-US" altLang="ko-KR" sz="3200" b="1" dirty="0"/>
          </a:p>
        </p:txBody>
      </p:sp>
    </p:spTree>
    <p:extLst>
      <p:ext uri="{BB962C8B-B14F-4D97-AF65-F5344CB8AC3E}">
        <p14:creationId xmlns:p14="http://schemas.microsoft.com/office/powerpoint/2010/main" val="450316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2399</TotalTime>
  <Words>1671</Words>
  <Application>Microsoft Macintosh PowerPoint</Application>
  <PresentationFormat>와이드스크린</PresentationFormat>
  <Paragraphs>366</Paragraphs>
  <Slides>32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5" baseType="lpstr">
      <vt:lpstr>맑은 고딕</vt:lpstr>
      <vt:lpstr>Arial</vt:lpstr>
      <vt:lpstr>Office 테마</vt:lpstr>
      <vt:lpstr>JPA 기본편 (2) - 영속성관리, 내부동작방식</vt:lpstr>
      <vt:lpstr>Docker DB 세팅</vt:lpstr>
      <vt:lpstr>PowerPoint 프레젠테이션</vt:lpstr>
      <vt:lpstr>엔티티 매니저 팩토리와 엔티티 매니저의 관계</vt:lpstr>
      <vt:lpstr>PowerPoint 프레젠테이션</vt:lpstr>
      <vt:lpstr>PowerPoint 프레젠테이션</vt:lpstr>
      <vt:lpstr>PowerPoint 프레젠테이션</vt:lpstr>
      <vt:lpstr>영속성 컨텍스트</vt:lpstr>
      <vt:lpstr>PowerPoint 프레젠테이션</vt:lpstr>
      <vt:lpstr>PowerPoint 프레젠테이션</vt:lpstr>
      <vt:lpstr>엔티티 생명주기(Life Cycle)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엔티티 조회, 1차 캐시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엔티티 동일성 보장</vt:lpstr>
      <vt:lpstr>PowerPoint 프레젠테이션</vt:lpstr>
      <vt:lpstr>PowerPoint 프레젠테이션</vt:lpstr>
      <vt:lpstr>엔티티 동일성 보장</vt:lpstr>
      <vt:lpstr>PowerPoint 프레젠테이션</vt:lpstr>
      <vt:lpstr>PowerPoint 프레젠테이션</vt:lpstr>
      <vt:lpstr>변경 감지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JPA 기본편 (2) - 영속성관리, 내부동작방식</dc:title>
  <dc:creator>kyle.sgjung@dktechin.com</dc:creator>
  <cp:lastModifiedBy>kyle.sgjung@dktechin.com</cp:lastModifiedBy>
  <cp:revision>81</cp:revision>
  <dcterms:created xsi:type="dcterms:W3CDTF">2020-06-20T07:06:04Z</dcterms:created>
  <dcterms:modified xsi:type="dcterms:W3CDTF">2020-08-20T13:37:12Z</dcterms:modified>
</cp:coreProperties>
</file>

<file path=docProps/thumbnail.jpeg>
</file>